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60" r:id="rId5"/>
    <p:sldId id="262" r:id="rId6"/>
    <p:sldId id="258" r:id="rId7"/>
    <p:sldId id="259" r:id="rId8"/>
    <p:sldId id="265" r:id="rId9"/>
    <p:sldId id="266" r:id="rId10"/>
    <p:sldId id="267" r:id="rId11"/>
    <p:sldId id="268" r:id="rId12"/>
    <p:sldId id="276" r:id="rId13"/>
    <p:sldId id="264" r:id="rId14"/>
    <p:sldId id="274" r:id="rId15"/>
    <p:sldId id="275" r:id="rId16"/>
    <p:sldId id="269" r:id="rId17"/>
    <p:sldId id="270" r:id="rId18"/>
    <p:sldId id="271" r:id="rId19"/>
    <p:sldId id="272" r:id="rId20"/>
    <p:sldId id="263" r:id="rId21"/>
    <p:sldId id="273" r:id="rId22"/>
    <p:sldId id="281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1058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Библиографическое описание сетевых  ресурсов</a:t>
            </a:r>
            <a:endParaRPr lang="ru-RU" sz="4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60648"/>
            <a:ext cx="644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rgbClr val="040404"/>
                </a:solidFill>
              </a:rPr>
              <a:t>МБУК «ЦБС» Красносулинского городского поселения</a:t>
            </a:r>
          </a:p>
          <a:p>
            <a:pPr algn="ctr"/>
            <a:r>
              <a:rPr lang="ru-RU" b="1" smtClean="0">
                <a:solidFill>
                  <a:srgbClr val="040404"/>
                </a:solidFill>
              </a:rPr>
              <a:t>ЦГБ им.М.Шолохова</a:t>
            </a:r>
            <a:endParaRPr lang="ru-RU" b="1">
              <a:solidFill>
                <a:srgbClr val="0404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877272"/>
            <a:ext cx="218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tx1">
                    <a:lumMod val="50000"/>
                  </a:schemeClr>
                </a:solidFill>
              </a:rPr>
              <a:t>г</a:t>
            </a:r>
            <a:r>
              <a:rPr lang="ru-RU" b="1" smtClean="0">
                <a:solidFill>
                  <a:schemeClr val="tx1">
                    <a:lumMod val="50000"/>
                  </a:schemeClr>
                </a:solidFill>
              </a:rPr>
              <a:t>.Красный Сулин </a:t>
            </a:r>
          </a:p>
          <a:p>
            <a:pPr algn="ctr"/>
            <a:r>
              <a:rPr lang="ru-RU" b="1" smtClean="0">
                <a:solidFill>
                  <a:schemeClr val="tx1">
                    <a:lumMod val="50000"/>
                  </a:schemeClr>
                </a:solidFill>
              </a:rPr>
              <a:t>2018 г.</a:t>
            </a:r>
            <a:endParaRPr lang="ru-RU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797152"/>
            <a:ext cx="318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tx1">
                    <a:lumMod val="50000"/>
                  </a:schemeClr>
                </a:solidFill>
              </a:rPr>
              <a:t>Составитель: Сурова Н.А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78092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Место публикации (создания)</a:t>
            </a:r>
            <a:r>
              <a:rPr lang="ru-RU" sz="2800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сетевого документа часто установить невозможно. Допускается его не приводить.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489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13690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smtClean="0">
                <a:latin typeface="Arial Black" pitchFamily="34" charset="0"/>
              </a:rPr>
              <a:t>Дата публикации (создания)</a:t>
            </a:r>
            <a:r>
              <a:rPr lang="ru-RU" i="1" smtClean="0">
                <a:latin typeface="Arial Black" pitchFamily="34" charset="0"/>
              </a:rPr>
              <a:t> </a:t>
            </a:r>
            <a:r>
              <a:rPr lang="ru-RU" smtClean="0">
                <a:latin typeface="Arial Black" pitchFamily="34" charset="0"/>
              </a:rPr>
              <a:t>документа. Если в экранной титульной странице документа (ресурса) невозможно установить дату публикации, то следует указывать самые ранние и самые поздние даты размещения документа, которые удалось выявить.</a:t>
            </a:r>
            <a:endParaRPr lang="ru-RU">
              <a:latin typeface="Arial Black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24134" r="1358" b="5283"/>
          <a:stretch>
            <a:fillRect/>
          </a:stretch>
        </p:blipFill>
        <p:spPr bwMode="auto">
          <a:xfrm>
            <a:off x="2483768" y="4149080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95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Российская государственная библиотека [Электронный ресурс] – Электрон. дан. – М. : Рос. гос. б-ка, 1999. 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mtClean="0"/>
              <a:t>Информация о </a:t>
            </a:r>
            <a:r>
              <a:rPr lang="ru-RU" i="1" smtClean="0"/>
              <a:t>способе доступа</a:t>
            </a:r>
            <a:r>
              <a:rPr lang="ru-RU" smtClean="0"/>
              <a:t> к документу и его </a:t>
            </a:r>
            <a:r>
              <a:rPr lang="ru-RU" i="1" smtClean="0"/>
              <a:t>электронный адрес</a:t>
            </a:r>
            <a:r>
              <a:rPr lang="ru-RU" smtClean="0"/>
              <a:t> в сети для онлайновых ресурсов является обязательным, допускается вместо слов </a:t>
            </a:r>
            <a:r>
              <a:rPr lang="ru-RU" u="sng" smtClean="0"/>
              <a:t>Режим доступа</a:t>
            </a:r>
            <a:r>
              <a:rPr lang="ru-RU" smtClean="0"/>
              <a:t> использовать аббревиатуру </a:t>
            </a:r>
            <a:r>
              <a:rPr lang="ru-RU" u="sng" smtClean="0"/>
              <a:t>«URL»</a:t>
            </a:r>
            <a:r>
              <a:rPr lang="ru-RU" smtClean="0"/>
              <a:t> (Унифицированный указатель ресурса).</a:t>
            </a:r>
          </a:p>
          <a:p>
            <a:r>
              <a:rPr lang="ru-RU" u="sng" smtClean="0"/>
              <a:t>Схема URL:</a:t>
            </a:r>
            <a:endParaRPr lang="ru-RU" smtClean="0"/>
          </a:p>
          <a:p>
            <a:r>
              <a:rPr lang="ru-RU" b="1" smtClean="0"/>
              <a:t>Режим доступа : // имя сервера. имя домена/полное имя  </a:t>
            </a:r>
            <a:endParaRPr lang="ru-RU" smtClean="0"/>
          </a:p>
          <a:p>
            <a:r>
              <a:rPr lang="ru-RU" b="1" smtClean="0"/>
              <a:t>файла</a:t>
            </a:r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13295"/>
            <a:ext cx="8439150" cy="474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2962873">
            <a:off x="3259936" y="1709224"/>
            <a:ext cx="576064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6490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Arial Black" pitchFamily="34" charset="0"/>
              </a:rPr>
              <a:t>После (имя сервера. имя домена/полное имя файла) указывается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примечание о режиме доступа:</a:t>
            </a:r>
          </a:p>
          <a:p>
            <a:endParaRPr lang="ru-RU" sz="2400" b="1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Свободный</a:t>
            </a:r>
          </a:p>
          <a:p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Тебуется авторизация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732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Российская государственная библиотека [Электронный ресурс] – Электрон. дан. – М. : Рос. гос. б-ка, 1999. – URL : http: // www.rsl.ru, свободный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Обязательным является примечание об источнике основного заглавия.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Данное примечание является обязательным и приводится сразу после примечаний о Режиме доступа: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– Загл. с титул. экрана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– Загл. с домашней страницы Интернета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0367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Российская государственная библиотека [Электронный ресурс] – Электрон. дан. – М. : Рос. гос. б-ка, 1999. – URL : http: // www.rsl.ru, свободный. – Загл. с экрана. – (5.08.2018)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Крайне важны </a:t>
            </a:r>
            <a:r>
              <a:rPr lang="ru-RU" sz="2400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сведения о дате обращения к документу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Сетевой документ может быть удален или перенесен. Сведения о дате обращения к документу рекомендуется приводить в круглых скобках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 )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после адреса документа в сети</a:t>
            </a:r>
            <a:endParaRPr lang="ru-RU" sz="24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770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МБУК «ЦБС» г.Красный Сулин [Электронный ресурс] </a:t>
            </a:r>
            <a:r>
              <a:rPr lang="ru-RU" b="1" smtClean="0"/>
              <a:t>: </a:t>
            </a:r>
            <a:r>
              <a:rPr lang="ru-RU" smtClean="0"/>
              <a:t>[офиц.сайт]. -– Электрон. дан. – </a:t>
            </a:r>
            <a:r>
              <a:rPr lang="en-US" smtClean="0"/>
              <a:t>URL :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http://sulincbs.donpac.ru</a:t>
            </a: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/(5.08.2018)</a:t>
            </a:r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732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МБУК «ЦБС» г.Красный Сулин [Электронный ресурс] </a:t>
            </a:r>
            <a:r>
              <a:rPr lang="ru-RU" b="1" smtClean="0"/>
              <a:t>: </a:t>
            </a:r>
            <a:r>
              <a:rPr lang="ru-RU" smtClean="0"/>
              <a:t>[офиц.сайт]. -– Электрон. дан. – Режим доступа: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http://sulincbs.donpac.ru</a:t>
            </a: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,свободный. – Загл. с экрана -  Описание основано на версии, датир. 5.08.2018. 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4797152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ПОЛНОЕ</a:t>
            </a:r>
            <a:endParaRPr lang="ru-RU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4000" cy="13849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Описание составной части сетевого ресурса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(к ним статьи на сайтах, доклады, интервью и т.п.)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6896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smtClean="0"/>
              <a:t>Схема:</a:t>
            </a:r>
            <a:endParaRPr lang="ru-RU" sz="2800" smtClean="0"/>
          </a:p>
          <a:p>
            <a:r>
              <a:rPr lang="ru-RU" sz="2800" b="1" smtClean="0"/>
              <a:t>Сведения о составной части документа // Сведения об идентифицирующем документе (ресурсе), в котором помещена составная часть. – Сведения о местоположении составной части в документе. – Примечание (системные требования, ограничение доступности, дата обращения к документу).</a:t>
            </a:r>
            <a:endParaRPr lang="ru-RU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smtClean="0">
                <a:latin typeface="Arial Black" pitchFamily="34" charset="0"/>
              </a:rPr>
              <a:t>Источником информации о составной части документа является веб-страница, на которой помещена составная часть, а также весь документ (ресурс) в целом.</a:t>
            </a:r>
            <a:endParaRPr lang="ru-RU" sz="200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202" b="4755"/>
          <a:stretch>
            <a:fillRect/>
          </a:stretch>
        </p:blipFill>
        <p:spPr bwMode="auto">
          <a:xfrm>
            <a:off x="0" y="1412776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 rot="8482324">
            <a:off x="5548306" y="5178344"/>
            <a:ext cx="576064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6237312"/>
            <a:ext cx="468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Допустим, мы решили описать эту статью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8" y="1033844"/>
            <a:ext cx="8449126" cy="47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5877272"/>
            <a:ext cx="291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Указываем автора статьи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0"/>
            <a:ext cx="77396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Составляем библиографическое описание</a:t>
            </a:r>
            <a:endParaRPr lang="ru-RU" sz="24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309320"/>
            <a:ext cx="150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mtClean="0"/>
              <a:t>Белокур, И.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50100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ГОСТ 7.82 - 2001 "Библиографическая запись. Библиографическое описание электронных ресурсов. Общие требования и правила составления".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3157" y="1772816"/>
            <a:ext cx="232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2001 г.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t="4347" r="184" b="6055"/>
          <a:stretch>
            <a:fillRect/>
          </a:stretch>
        </p:blipFill>
        <p:spPr bwMode="auto">
          <a:xfrm>
            <a:off x="683568" y="692696"/>
            <a:ext cx="77048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5301208"/>
            <a:ext cx="271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Затем название статьи: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05265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/>
              <a:t>Белокур, И. </a:t>
            </a:r>
            <a:r>
              <a:rPr lang="ru-RU" b="1" smtClean="0"/>
              <a:t>Виртуальное путешествие «Маленькие чудеса большой природы» в Семикаракорской межпоселенческой центральной библиотеке</a:t>
            </a:r>
          </a:p>
          <a:p>
            <a:r>
              <a:rPr lang="ru-RU" b="1" i="1" smtClean="0"/>
              <a:t> 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6896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/>
              <a:t>Белокур, И. </a:t>
            </a:r>
            <a:r>
              <a:rPr lang="ru-RU" sz="2400" b="1" smtClean="0"/>
              <a:t>Виртуальное путешествие «Маленькие чудеса большой природы» в Семикаракорской межпоселенческой центральной библиотеке [Электронный ресурс] //Ростовская областная библиотека </a:t>
            </a:r>
            <a:r>
              <a:rPr lang="ru-RU" sz="2400" b="1" smtClean="0"/>
              <a:t>им.В.М.Величкиной: </a:t>
            </a:r>
            <a:r>
              <a:rPr lang="ru-RU" sz="2400" b="1" smtClean="0"/>
              <a:t>[офиц.сайт]. - Электрон. дан. – Режим доступа: </a:t>
            </a:r>
            <a:r>
              <a:rPr lang="en-US" sz="2400" b="1" smtClean="0"/>
              <a:t>http://www.rodb-v.ru/news/v-bibliotekakh-oblasti/virtualnoe-puteshestvie-malenkie-chudesa-bolshoy-prirody-v-semikarakorskoy-mezhposelencheskoy-tsentr/</a:t>
            </a:r>
            <a:r>
              <a:rPr lang="ru-RU" sz="2400" b="1" smtClean="0"/>
              <a:t>,свободный. – Загл. с экрана. - </a:t>
            </a:r>
            <a:r>
              <a:rPr lang="ru-RU" sz="2400" b="1" smtClean="0">
                <a:solidFill>
                  <a:schemeClr val="tx1">
                    <a:lumMod val="50000"/>
                  </a:schemeClr>
                </a:solidFill>
              </a:rPr>
              <a:t>Описание основано на версии, датир. 5.08.2018</a:t>
            </a: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mtClean="0"/>
          </a:p>
          <a:p>
            <a:endParaRPr lang="ru-RU" b="1" smtClean="0"/>
          </a:p>
          <a:p>
            <a:r>
              <a:rPr lang="ru-RU" b="1" i="1" smtClean="0"/>
              <a:t>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Источником информации об идентифицирующем документе (ресурсе) является сайт библиотеки им.В.Величкиной</a:t>
            </a:r>
            <a:endParaRPr lang="ru-RU" sz="24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mtClean="0"/>
              <a:t>Белокур, И. </a:t>
            </a:r>
            <a:r>
              <a:rPr lang="ru-RU" sz="2800" b="1" smtClean="0"/>
              <a:t>Виртуальное путешествие «Маленькие чудеса большой природы» в Семикаракорской межпоселенческой центральной библиотеке //Ростовская областная библиотека им.В.М.Величкиной. - </a:t>
            </a:r>
            <a:r>
              <a:rPr lang="en-US" sz="2800" b="1" smtClean="0"/>
              <a:t>URL</a:t>
            </a:r>
            <a:r>
              <a:rPr lang="ru-RU" sz="2800" b="1" smtClean="0"/>
              <a:t>: </a:t>
            </a:r>
            <a:r>
              <a:rPr lang="en-US" sz="2800" b="1" smtClean="0"/>
              <a:t>http://www.rodb-v.ru/news/v-bibliotekakh-oblasti/virtualnoe-puteshestvie-malenkie-chudesa-bolshoy-prirody-v-semikarakorskoy-mezhposelencheskoy-tsentr/</a:t>
            </a:r>
            <a:r>
              <a:rPr lang="ru-RU" sz="2800" b="1" smtClean="0"/>
              <a:t> (</a:t>
            </a:r>
            <a:r>
              <a:rPr lang="ru-RU" sz="2800" b="1" smtClean="0">
                <a:solidFill>
                  <a:schemeClr val="tx1">
                    <a:lumMod val="50000"/>
                  </a:schemeClr>
                </a:solidFill>
              </a:rPr>
              <a:t>5.08.2018)</a:t>
            </a:r>
            <a:r>
              <a:rPr lang="ru-RU" sz="280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/>
              <a:t>Гусятникова, Д. Е. Права автовладельца : пошаговое руководство [Электронный ресурс]. - Электрон. текстовые дан. – Москва : Омега – Л, 2009 – 44 с. – Загл. с экрана. – Режим доступа: Справочно-правовая система «КонсультантПлюс», в локальной сети МБУК МЦБ.</a:t>
            </a:r>
            <a:endParaRPr lang="ru-RU" sz="24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Описание документов из локальных сетей и из полнотекстовых баз данных, доступ к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которым осуществляется на договорной основе или по подписке (например: «Кодекс»,</a:t>
            </a:r>
          </a:p>
          <a:p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«Гарант», «КонсультантПлюс», «EBSCO», «ProQuest», «Интегрум»</a:t>
            </a:r>
            <a:endParaRPr lang="ru-RU" sz="24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0975"/>
          <a:stretch>
            <a:fillRect/>
          </a:stretch>
        </p:blipFill>
        <p:spPr bwMode="auto">
          <a:xfrm>
            <a:off x="0" y="548680"/>
            <a:ext cx="8892480" cy="445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973" t="12112" r="-199" b="8954"/>
          <a:stretch>
            <a:fillRect/>
          </a:stretch>
        </p:blipFill>
        <p:spPr bwMode="auto">
          <a:xfrm>
            <a:off x="1547664" y="3212976"/>
            <a:ext cx="734481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83529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Пример описания репортажей (радио, телевидение)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/>
              <a:t>Валиева, С.  [Репортаж о выступлении коллектива </a:t>
            </a:r>
            <a:r>
              <a:rPr lang="en-US" sz="2000" b="1" smtClean="0"/>
              <a:t>«Hipster Dance»</a:t>
            </a:r>
          </a:p>
          <a:p>
            <a:r>
              <a:rPr lang="ru-RU" sz="2000" b="1" smtClean="0"/>
              <a:t>фестивале «Союз талантов России»] [Видеозапись]/ С. Валиева // Главный портал Красного Сулина: официальный сайт медиа-холдинга «Красный Бумер». -  Режим доступа:</a:t>
            </a:r>
            <a:r>
              <a:rPr lang="en-US" sz="2000" b="1" smtClean="0"/>
              <a:t>http://www.bumersulin.ru/news/627f8a276bb74f32baf8c108566b52c4</a:t>
            </a:r>
            <a:r>
              <a:rPr lang="ru-RU" sz="2000" b="1" smtClean="0"/>
              <a:t>,свободный. -</a:t>
            </a:r>
            <a:r>
              <a:rPr lang="en-US" sz="2000" b="1" smtClean="0"/>
              <a:t> </a:t>
            </a:r>
            <a:r>
              <a:rPr lang="ru-RU" sz="2000" b="1" smtClean="0"/>
              <a:t>Описание основано на версии, датир.: 5.05.2018 г. </a:t>
            </a:r>
            <a:endParaRPr lang="ru-RU" sz="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0583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По материалам Виртуальной  справочной службы «Спроси библиографа» Российской национальной библиотеки</a:t>
            </a:r>
          </a:p>
          <a:p>
            <a:endParaRPr lang="ru-RU" b="1"/>
          </a:p>
        </p:txBody>
      </p:sp>
      <p:sp>
        <p:nvSpPr>
          <p:cNvPr id="5" name="TextBox 4"/>
          <p:cNvSpPr txBox="1"/>
          <p:nvPr/>
        </p:nvSpPr>
        <p:spPr>
          <a:xfrm>
            <a:off x="1043608" y="5589240"/>
            <a:ext cx="318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Составитель: Сурова Н.А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3312368"/>
          </a:xfrm>
          <a:prstGeom prst="rect">
            <a:avLst/>
          </a:prstGeom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 сетевые ресурсы</a:t>
            </a:r>
          </a:p>
          <a:p>
            <a:pPr algn="ctr"/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вызывают наибольшие трудности при составлении </a:t>
            </a:r>
          </a:p>
          <a:p>
            <a:pPr algn="ctr"/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библиографического описания? </a:t>
            </a: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 нестабильность сетевых ресурсов; </a:t>
            </a:r>
          </a:p>
          <a:p>
            <a:pPr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отсутствие унификации на оформление представленных в сети документов в отличие от традиционных изданий</a:t>
            </a:r>
          </a:p>
          <a:p>
            <a:pPr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недостаточная ориентированность ГОСТа 7.82 - 2001 на библиографическое описание сетевых ресурсов </a:t>
            </a:r>
          </a:p>
          <a:p>
            <a:pPr>
              <a:buFont typeface="Wingdings" pitchFamily="2" charset="2"/>
              <a:buChar char="q"/>
            </a:pP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</a:rPr>
              <a:t>недостаточное владение авторами и библиографами навыками компьютерной грамотности в целом и работы непосредственно в сети, в частности.</a:t>
            </a:r>
            <a:endParaRPr lang="ru-RU" sz="24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0" y="188640"/>
            <a:ext cx="8892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Описание ресурсов </a:t>
            </a:r>
            <a:r>
              <a:rPr lang="ru-RU" sz="3600" b="1" i="1" u="sng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удаленного доступа</a:t>
            </a: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(Интернет-ресурсов)</a:t>
            </a:r>
            <a:endParaRPr lang="ru-RU" sz="36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Описание сетевых ресурсов монографического характера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(к ним относятся: порталы, сайты, самостоятельные интернет – страницы)</a:t>
            </a:r>
            <a:endParaRPr lang="ru-RU" sz="200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916832"/>
            <a:ext cx="34563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Сначала рассмотрим</a:t>
            </a:r>
            <a:endParaRPr lang="ru-RU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mtClean="0"/>
              <a:t>Схема:</a:t>
            </a:r>
            <a:endParaRPr lang="ru-RU" sz="2800" b="1" smtClean="0"/>
          </a:p>
          <a:p>
            <a:r>
              <a:rPr lang="ru-RU" sz="2400" b="1" smtClean="0"/>
              <a:t>Заголовок. Основное заглавие [Электронный ресурс] : сведения, относящиеся к заглавию / сведения об ответственности. – Место создания (изготовления) : изготовитель, дата изготовления. – Специфическое обозначение материала и объем. – Примечание (системные требования, ограничение доступности, дата обращения к документу).</a:t>
            </a:r>
            <a:endParaRPr lang="ru-R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Основным источником информации о сетевом документе (ресурсе) является экранная титульная страница, а также весь ресурс в целом.</a:t>
            </a:r>
            <a:endParaRPr lang="ru-RU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9458" r="13776" b="5102"/>
          <a:stretch>
            <a:fillRect/>
          </a:stretch>
        </p:blipFill>
        <p:spPr bwMode="auto">
          <a:xfrm>
            <a:off x="-49464" y="1403541"/>
            <a:ext cx="9193464" cy="512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Для всех видов электронных документов общим обозначением материала является словосочетание [</a:t>
            </a:r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Электронный ресурс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]</a:t>
            </a:r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u-RU" sz="3200" b="1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3933056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Сценка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Кирилл и Мефодий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Электрон.тект. данные// Образовательный портал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Учебно-методический кабинет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 доступа: http://ped-kopilka.ru/blogs/ana-ivanovna-klevko/konspekt-od-v-podgotovitelnoi-grupe-puteshestvie-v-proshloe-slav, свободный.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Загл. с экрана.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Описание основано на версии, датир.: май 17, 2017.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Зеленский Леонид. Русская культура: стихотворение.- Электрон.тект. данные// 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Parnasse.ru.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 доступа: http://parnasse.ru/poetry/lyrics/civilian/ruskaja-kultura.htl,  свободный.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Загл. с экрана.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Описание основано на версии, датир.: май 17, 2017.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68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В тех случаях, когда библиографический список состоит только из электронных документов (ресурсов), общее обозначение материала можно не приводить.</a:t>
            </a:r>
          </a:p>
          <a:p>
            <a:r>
              <a:rPr lang="ru-RU" b="1" smtClean="0"/>
              <a:t>Например, </a:t>
            </a:r>
            <a:endParaRPr lang="ru-RU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612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/>
              <a:t>Сведения, относящиеся к заглавию</a:t>
            </a:r>
            <a:r>
              <a:rPr lang="ru-RU" smtClean="0"/>
              <a:t>, поясняют, уточняют и дополняют основное заглавие сетевого документа. Сведения, сформулированные самостоятельно приводят в квадратных скобках </a:t>
            </a:r>
            <a:r>
              <a:rPr lang="ru-RU" b="1" smtClean="0"/>
              <a:t>[</a:t>
            </a:r>
            <a:r>
              <a:rPr lang="ru-RU" smtClean="0"/>
              <a:t>…</a:t>
            </a:r>
            <a:r>
              <a:rPr lang="ru-RU" b="1" smtClean="0"/>
              <a:t>]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74006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mtClean="0"/>
              <a:t>МБУК «ЦБС» г.Красный Сулин [Электронный ресурс] </a:t>
            </a:r>
            <a:r>
              <a:rPr lang="ru-RU" b="1" smtClean="0"/>
              <a:t>: </a:t>
            </a:r>
            <a:r>
              <a:rPr lang="ru-RU" smtClean="0"/>
              <a:t>[офиц.сайт]</a:t>
            </a:r>
            <a:r>
              <a:rPr lang="ru-RU" b="1" smtClean="0"/>
              <a:t> 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5157192"/>
            <a:ext cx="752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Если сайт не является официальным, указываем просто </a:t>
            </a:r>
            <a:r>
              <a:rPr lang="en-US" smtClean="0"/>
              <a:t>[web-</a:t>
            </a:r>
            <a:r>
              <a:rPr lang="ru-RU" smtClean="0"/>
              <a:t>сайт].</a:t>
            </a: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458" r="13776" b="5102"/>
          <a:stretch>
            <a:fillRect/>
          </a:stretch>
        </p:blipFill>
        <p:spPr bwMode="auto">
          <a:xfrm>
            <a:off x="755576" y="692696"/>
            <a:ext cx="7777394" cy="43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smtClean="0"/>
              <a:t>Сведения об ответственности</a:t>
            </a:r>
            <a:r>
              <a:rPr lang="ru-RU" smtClean="0"/>
              <a:t> содержат информацию, о лицах (авторы текстов, редакторы, вэб-мастера, дизайнеры и т. п.) и организациях и учреждениях, участвовавших в создании сетевого ресурса: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196752"/>
            <a:ext cx="14077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Например</a:t>
            </a:r>
            <a:r>
              <a:rPr lang="ru-RU" u="sng" smtClean="0"/>
              <a:t>:</a:t>
            </a:r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7692" r="10044" b="4615"/>
          <a:stretch>
            <a:fillRect/>
          </a:stretch>
        </p:blipFill>
        <p:spPr bwMode="auto">
          <a:xfrm>
            <a:off x="395536" y="1556792"/>
            <a:ext cx="814574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Библиотека для души [Электронный ресурс] : инф.блог школьной библиотеки / Елена Филиппова</a:t>
            </a:r>
            <a:endParaRPr lang="ru-RU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2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3</TotalTime>
  <Words>1129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ВАВА</dc:creator>
  <cp:lastModifiedBy>Настя</cp:lastModifiedBy>
  <cp:revision>2</cp:revision>
  <dcterms:created xsi:type="dcterms:W3CDTF">2018-08-04T08:18:48Z</dcterms:created>
  <dcterms:modified xsi:type="dcterms:W3CDTF">2018-08-28T07:34:35Z</dcterms:modified>
</cp:coreProperties>
</file>