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62" r:id="rId4"/>
    <p:sldId id="296" r:id="rId5"/>
    <p:sldId id="297" r:id="rId6"/>
    <p:sldId id="298" r:id="rId7"/>
    <p:sldId id="299" r:id="rId8"/>
    <p:sldId id="300" r:id="rId9"/>
    <p:sldId id="302" r:id="rId10"/>
    <p:sldId id="259" r:id="rId11"/>
    <p:sldId id="258" r:id="rId12"/>
    <p:sldId id="285" r:id="rId13"/>
    <p:sldId id="260" r:id="rId14"/>
    <p:sldId id="293" r:id="rId15"/>
    <p:sldId id="261" r:id="rId16"/>
    <p:sldId id="263" r:id="rId17"/>
    <p:sldId id="264" r:id="rId18"/>
    <p:sldId id="265" r:id="rId19"/>
    <p:sldId id="294" r:id="rId20"/>
    <p:sldId id="278" r:id="rId21"/>
    <p:sldId id="266" r:id="rId22"/>
    <p:sldId id="295" r:id="rId23"/>
    <p:sldId id="267" r:id="rId24"/>
    <p:sldId id="268" r:id="rId25"/>
    <p:sldId id="269" r:id="rId26"/>
    <p:sldId id="270" r:id="rId27"/>
    <p:sldId id="289" r:id="rId28"/>
    <p:sldId id="290" r:id="rId29"/>
    <p:sldId id="291" r:id="rId30"/>
    <p:sldId id="292" r:id="rId31"/>
    <p:sldId id="271" r:id="rId32"/>
    <p:sldId id="272" r:id="rId33"/>
    <p:sldId id="273" r:id="rId34"/>
    <p:sldId id="274" r:id="rId35"/>
    <p:sldId id="275" r:id="rId36"/>
    <p:sldId id="276" r:id="rId37"/>
    <p:sldId id="277" r:id="rId38"/>
    <p:sldId id="279" r:id="rId39"/>
    <p:sldId id="280" r:id="rId40"/>
    <p:sldId id="281" r:id="rId41"/>
    <p:sldId id="282" r:id="rId42"/>
    <p:sldId id="283" r:id="rId43"/>
    <p:sldId id="284" r:id="rId44"/>
    <p:sldId id="286" r:id="rId45"/>
    <p:sldId id="287" r:id="rId46"/>
    <p:sldId id="288" r:id="rId47"/>
    <p:sldId id="301" r:id="rId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 3"/>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endParaRPr lang="ru-RU"/>
          </a:p>
        </p:txBody>
      </p:sp>
      <p:pic>
        <p:nvPicPr>
          <p:cNvPr id="5" name="Рисунок 7" descr="D:\FRONTPAGE THEMES\NATURE\ANABNR2.PNG"/>
          <p:cNvPicPr>
            <a:picLocks noChangeAspect="1" noChangeArrowheads="1"/>
          </p:cNvPicPr>
          <p:nvPr/>
        </p:nvPicPr>
        <p:blipFill>
          <a:blip r:embed="rId2" cstate="print"/>
          <a:srcRect l="-900" t="-1314" r="-2" b="-36961"/>
          <a:stretch>
            <a:fillRect/>
          </a:stretch>
        </p:blipFill>
        <p:spPr bwMode="auto">
          <a:xfrm>
            <a:off x="533400" y="3200400"/>
            <a:ext cx="8458200" cy="1158875"/>
          </a:xfrm>
          <a:prstGeom prst="rect">
            <a:avLst/>
          </a:prstGeom>
          <a:noFill/>
          <a:ln w="9525">
            <a:noFill/>
            <a:miter lim="800000"/>
            <a:headEnd/>
            <a:tailEnd/>
          </a:ln>
        </p:spPr>
      </p:pic>
      <p:sp>
        <p:nvSpPr>
          <p:cNvPr id="6" name="Прямоуг. 19"/>
          <p:cNvSpPr>
            <a:spLocks noChangeArrowheads="1"/>
          </p:cNvSpPr>
          <p:nvPr/>
        </p:nvSpPr>
        <p:spPr bwMode="hidden">
          <a:xfrm>
            <a:off x="795338" y="2895600"/>
            <a:ext cx="304800" cy="990600"/>
          </a:xfrm>
          <a:prstGeom prst="rect">
            <a:avLst/>
          </a:prstGeom>
          <a:solidFill>
            <a:schemeClr val="accent2">
              <a:alpha val="50195"/>
            </a:schemeClr>
          </a:solidFill>
          <a:ln w="9525">
            <a:noFill/>
            <a:miter lim="800000"/>
            <a:headEnd/>
            <a:tailEnd/>
          </a:ln>
          <a:effectLst/>
        </p:spPr>
        <p:txBody>
          <a:bodyPr wrap="none" anchor="ctr"/>
          <a:lstStyle/>
          <a:p>
            <a:pPr algn="ctr"/>
            <a:endParaRPr lang="ru-RU"/>
          </a:p>
        </p:txBody>
      </p:sp>
      <p:sp>
        <p:nvSpPr>
          <p:cNvPr id="539668" name="Прямоуг. 20"/>
          <p:cNvSpPr>
            <a:spLocks noGrp="1" noChangeArrowheads="1"/>
          </p:cNvSpPr>
          <p:nvPr>
            <p:ph type="ctrTitle"/>
          </p:nvPr>
        </p:nvSpPr>
        <p:spPr>
          <a:xfrm>
            <a:off x="1143000" y="1981200"/>
            <a:ext cx="7772400" cy="1143000"/>
          </a:xfrm>
        </p:spPr>
        <p:txBody>
          <a:bodyPr/>
          <a:lstStyle>
            <a:lvl1pPr>
              <a:defRPr/>
            </a:lvl1pPr>
          </a:lstStyle>
          <a:p>
            <a:pPr lvl="0"/>
            <a:r>
              <a:rPr lang="ru-RU" noProof="0" smtClean="0"/>
              <a:t>Образец заголовка</a:t>
            </a:r>
          </a:p>
        </p:txBody>
      </p:sp>
      <p:sp>
        <p:nvSpPr>
          <p:cNvPr id="539669" name="Прямоуг. 21"/>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pPr lvl="0"/>
            <a:r>
              <a:rPr lang="ru-RU" noProof="0" smtClean="0"/>
              <a:t>Образец подзаголовка</a:t>
            </a:r>
          </a:p>
        </p:txBody>
      </p:sp>
      <p:sp>
        <p:nvSpPr>
          <p:cNvPr id="7" name="Прямоуг. 22"/>
          <p:cNvSpPr>
            <a:spLocks noGrp="1" noChangeArrowheads="1"/>
          </p:cNvSpPr>
          <p:nvPr>
            <p:ph type="dt" sz="half" idx="10"/>
          </p:nvPr>
        </p:nvSpPr>
        <p:spPr>
          <a:xfrm>
            <a:off x="685800" y="63246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mtClean="0"/>
            </a:lvl1pPr>
          </a:lstStyle>
          <a:p>
            <a:fld id="{5B106E36-FD25-4E2D-B0AA-010F637433A0}" type="datetimeFigureOut">
              <a:rPr lang="ru-RU" smtClean="0"/>
              <a:pPr/>
              <a:t>13.07.2023</a:t>
            </a:fld>
            <a:endParaRPr lang="ru-RU"/>
          </a:p>
        </p:txBody>
      </p:sp>
      <p:sp>
        <p:nvSpPr>
          <p:cNvPr id="8" name="Прямоуг. 23"/>
          <p:cNvSpPr>
            <a:spLocks noGrp="1" noChangeArrowheads="1"/>
          </p:cNvSpPr>
          <p:nvPr>
            <p:ph type="ftr" sz="quarter" idx="11"/>
          </p:nvPr>
        </p:nvSpPr>
        <p:spPr>
          <a:xfrm>
            <a:off x="3124200" y="63246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mtClean="0"/>
            </a:lvl1pPr>
          </a:lstStyle>
          <a:p>
            <a:endParaRPr lang="ru-RU"/>
          </a:p>
        </p:txBody>
      </p:sp>
      <p:sp>
        <p:nvSpPr>
          <p:cNvPr id="9" name="Прямоуг. 24"/>
          <p:cNvSpPr>
            <a:spLocks noGrp="1" noChangeArrowheads="1"/>
          </p:cNvSpPr>
          <p:nvPr>
            <p:ph type="sldNum" sz="quarter" idx="12"/>
          </p:nvPr>
        </p:nvSpPr>
        <p:spPr>
          <a:xfrm>
            <a:off x="6553200" y="63246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smtClean="0"/>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5" name="Прямоуг. 32"/>
          <p:cNvSpPr>
            <a:spLocks noGrp="1" noChangeArrowheads="1"/>
          </p:cNvSpPr>
          <p:nvPr>
            <p:ph type="ftr" sz="quarter" idx="11"/>
          </p:nvPr>
        </p:nvSpPr>
        <p:spPr>
          <a:ln/>
        </p:spPr>
        <p:txBody>
          <a:bodyPr/>
          <a:lstStyle>
            <a:lvl1pPr>
              <a:defRPr/>
            </a:lvl1pPr>
          </a:lstStyle>
          <a:p>
            <a:endParaRPr lang="ru-RU"/>
          </a:p>
        </p:txBody>
      </p:sp>
      <p:sp>
        <p:nvSpPr>
          <p:cNvPr id="6"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96100" y="838200"/>
            <a:ext cx="1943100" cy="537845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66800" y="838200"/>
            <a:ext cx="5676900" cy="5378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5" name="Прямоуг. 32"/>
          <p:cNvSpPr>
            <a:spLocks noGrp="1" noChangeArrowheads="1"/>
          </p:cNvSpPr>
          <p:nvPr>
            <p:ph type="ftr" sz="quarter" idx="11"/>
          </p:nvPr>
        </p:nvSpPr>
        <p:spPr>
          <a:ln/>
        </p:spPr>
        <p:txBody>
          <a:bodyPr/>
          <a:lstStyle>
            <a:lvl1pPr>
              <a:defRPr/>
            </a:lvl1pPr>
          </a:lstStyle>
          <a:p>
            <a:endParaRPr lang="ru-RU"/>
          </a:p>
        </p:txBody>
      </p:sp>
      <p:sp>
        <p:nvSpPr>
          <p:cNvPr id="6"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838200"/>
            <a:ext cx="7772400" cy="1143000"/>
          </a:xfrm>
        </p:spPr>
        <p:txBody>
          <a:bodyPr/>
          <a:lstStyle/>
          <a:p>
            <a:r>
              <a:rPr lang="ru-RU" smtClean="0"/>
              <a:t>Образец заголовка</a:t>
            </a:r>
            <a:endParaRPr lang="ru-RU"/>
          </a:p>
        </p:txBody>
      </p:sp>
      <p:sp>
        <p:nvSpPr>
          <p:cNvPr id="3" name="Картинка 2"/>
          <p:cNvSpPr>
            <a:spLocks noGrp="1"/>
          </p:cNvSpPr>
          <p:nvPr>
            <p:ph type="clipArt" sz="half" idx="1"/>
          </p:nvPr>
        </p:nvSpPr>
        <p:spPr>
          <a:xfrm>
            <a:off x="1066800" y="2101850"/>
            <a:ext cx="3810000" cy="4114800"/>
          </a:xfrm>
        </p:spPr>
        <p:txBody>
          <a:bodyPr/>
          <a:lstStyle/>
          <a:p>
            <a:pPr lvl="0"/>
            <a:r>
              <a:rPr lang="ru-RU" noProof="0" smtClean="0"/>
              <a:t>Вставка клипа</a:t>
            </a:r>
          </a:p>
        </p:txBody>
      </p:sp>
      <p:sp>
        <p:nvSpPr>
          <p:cNvPr id="4" name="Текст 3"/>
          <p:cNvSpPr>
            <a:spLocks noGrp="1"/>
          </p:cNvSpPr>
          <p:nvPr>
            <p:ph type="body" sz="half" idx="2"/>
          </p:nvPr>
        </p:nvSpPr>
        <p:spPr>
          <a:xfrm>
            <a:off x="5029200" y="210185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6" name="Прямоуг. 32"/>
          <p:cNvSpPr>
            <a:spLocks noGrp="1" noChangeArrowheads="1"/>
          </p:cNvSpPr>
          <p:nvPr>
            <p:ph type="ftr" sz="quarter" idx="11"/>
          </p:nvPr>
        </p:nvSpPr>
        <p:spPr>
          <a:ln/>
        </p:spPr>
        <p:txBody>
          <a:bodyPr/>
          <a:lstStyle>
            <a:lvl1pPr>
              <a:defRPr/>
            </a:lvl1pPr>
          </a:lstStyle>
          <a:p>
            <a:endParaRPr lang="ru-RU"/>
          </a:p>
        </p:txBody>
      </p:sp>
      <p:sp>
        <p:nvSpPr>
          <p:cNvPr id="7"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838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066800" y="210185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артинка 3"/>
          <p:cNvSpPr>
            <a:spLocks noGrp="1"/>
          </p:cNvSpPr>
          <p:nvPr>
            <p:ph type="clipArt" sz="half" idx="2"/>
          </p:nvPr>
        </p:nvSpPr>
        <p:spPr>
          <a:xfrm>
            <a:off x="5029200" y="2101850"/>
            <a:ext cx="3810000" cy="4114800"/>
          </a:xfrm>
        </p:spPr>
        <p:txBody>
          <a:bodyPr/>
          <a:lstStyle/>
          <a:p>
            <a:pPr lvl="0"/>
            <a:r>
              <a:rPr lang="ru-RU" noProof="0" smtClean="0"/>
              <a:t>Вставка клипа</a:t>
            </a:r>
          </a:p>
        </p:txBody>
      </p:sp>
      <p:sp>
        <p:nvSpPr>
          <p:cNvPr id="5"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6" name="Прямоуг. 32"/>
          <p:cNvSpPr>
            <a:spLocks noGrp="1" noChangeArrowheads="1"/>
          </p:cNvSpPr>
          <p:nvPr>
            <p:ph type="ftr" sz="quarter" idx="11"/>
          </p:nvPr>
        </p:nvSpPr>
        <p:spPr>
          <a:ln/>
        </p:spPr>
        <p:txBody>
          <a:bodyPr/>
          <a:lstStyle>
            <a:lvl1pPr>
              <a:defRPr/>
            </a:lvl1pPr>
          </a:lstStyle>
          <a:p>
            <a:endParaRPr lang="ru-RU"/>
          </a:p>
        </p:txBody>
      </p:sp>
      <p:sp>
        <p:nvSpPr>
          <p:cNvPr id="7"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5" name="Прямоуг. 32"/>
          <p:cNvSpPr>
            <a:spLocks noGrp="1" noChangeArrowheads="1"/>
          </p:cNvSpPr>
          <p:nvPr>
            <p:ph type="ftr" sz="quarter" idx="11"/>
          </p:nvPr>
        </p:nvSpPr>
        <p:spPr>
          <a:ln/>
        </p:spPr>
        <p:txBody>
          <a:bodyPr/>
          <a:lstStyle>
            <a:lvl1pPr>
              <a:defRPr/>
            </a:lvl1pPr>
          </a:lstStyle>
          <a:p>
            <a:endParaRPr lang="ru-RU"/>
          </a:p>
        </p:txBody>
      </p:sp>
      <p:sp>
        <p:nvSpPr>
          <p:cNvPr id="6"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5" name="Прямоуг. 32"/>
          <p:cNvSpPr>
            <a:spLocks noGrp="1" noChangeArrowheads="1"/>
          </p:cNvSpPr>
          <p:nvPr>
            <p:ph type="ftr" sz="quarter" idx="11"/>
          </p:nvPr>
        </p:nvSpPr>
        <p:spPr>
          <a:ln/>
        </p:spPr>
        <p:txBody>
          <a:bodyPr/>
          <a:lstStyle>
            <a:lvl1pPr>
              <a:defRPr/>
            </a:lvl1pPr>
          </a:lstStyle>
          <a:p>
            <a:endParaRPr lang="ru-RU"/>
          </a:p>
        </p:txBody>
      </p:sp>
      <p:sp>
        <p:nvSpPr>
          <p:cNvPr id="6"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6" name="Прямоуг. 32"/>
          <p:cNvSpPr>
            <a:spLocks noGrp="1" noChangeArrowheads="1"/>
          </p:cNvSpPr>
          <p:nvPr>
            <p:ph type="ftr" sz="quarter" idx="11"/>
          </p:nvPr>
        </p:nvSpPr>
        <p:spPr>
          <a:ln/>
        </p:spPr>
        <p:txBody>
          <a:bodyPr/>
          <a:lstStyle>
            <a:lvl1pPr>
              <a:defRPr/>
            </a:lvl1pPr>
          </a:lstStyle>
          <a:p>
            <a:endParaRPr lang="ru-RU"/>
          </a:p>
        </p:txBody>
      </p:sp>
      <p:sp>
        <p:nvSpPr>
          <p:cNvPr id="7"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8" name="Прямоуг. 32"/>
          <p:cNvSpPr>
            <a:spLocks noGrp="1" noChangeArrowheads="1"/>
          </p:cNvSpPr>
          <p:nvPr>
            <p:ph type="ftr" sz="quarter" idx="11"/>
          </p:nvPr>
        </p:nvSpPr>
        <p:spPr>
          <a:ln/>
        </p:spPr>
        <p:txBody>
          <a:bodyPr/>
          <a:lstStyle>
            <a:lvl1pPr>
              <a:defRPr/>
            </a:lvl1pPr>
          </a:lstStyle>
          <a:p>
            <a:endParaRPr lang="ru-RU"/>
          </a:p>
        </p:txBody>
      </p:sp>
      <p:sp>
        <p:nvSpPr>
          <p:cNvPr id="9"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4" name="Прямоуг. 32"/>
          <p:cNvSpPr>
            <a:spLocks noGrp="1" noChangeArrowheads="1"/>
          </p:cNvSpPr>
          <p:nvPr>
            <p:ph type="ftr" sz="quarter" idx="11"/>
          </p:nvPr>
        </p:nvSpPr>
        <p:spPr>
          <a:ln/>
        </p:spPr>
        <p:txBody>
          <a:bodyPr/>
          <a:lstStyle>
            <a:lvl1pPr>
              <a:defRPr/>
            </a:lvl1pPr>
          </a:lstStyle>
          <a:p>
            <a:endParaRPr lang="ru-RU"/>
          </a:p>
        </p:txBody>
      </p:sp>
      <p:sp>
        <p:nvSpPr>
          <p:cNvPr id="5"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3" name="Прямоуг. 32"/>
          <p:cNvSpPr>
            <a:spLocks noGrp="1" noChangeArrowheads="1"/>
          </p:cNvSpPr>
          <p:nvPr>
            <p:ph type="ftr" sz="quarter" idx="11"/>
          </p:nvPr>
        </p:nvSpPr>
        <p:spPr>
          <a:ln/>
        </p:spPr>
        <p:txBody>
          <a:bodyPr/>
          <a:lstStyle>
            <a:lvl1pPr>
              <a:defRPr/>
            </a:lvl1pPr>
          </a:lstStyle>
          <a:p>
            <a:endParaRPr lang="ru-RU"/>
          </a:p>
        </p:txBody>
      </p:sp>
      <p:sp>
        <p:nvSpPr>
          <p:cNvPr id="4"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6" name="Прямоуг. 32"/>
          <p:cNvSpPr>
            <a:spLocks noGrp="1" noChangeArrowheads="1"/>
          </p:cNvSpPr>
          <p:nvPr>
            <p:ph type="ftr" sz="quarter" idx="11"/>
          </p:nvPr>
        </p:nvSpPr>
        <p:spPr>
          <a:ln/>
        </p:spPr>
        <p:txBody>
          <a:bodyPr/>
          <a:lstStyle>
            <a:lvl1pPr>
              <a:defRPr/>
            </a:lvl1pPr>
          </a:lstStyle>
          <a:p>
            <a:endParaRPr lang="ru-RU"/>
          </a:p>
        </p:txBody>
      </p:sp>
      <p:sp>
        <p:nvSpPr>
          <p:cNvPr id="7"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Прямоуг. 31"/>
          <p:cNvSpPr>
            <a:spLocks noGrp="1" noChangeArrowheads="1"/>
          </p:cNvSpPr>
          <p:nvPr>
            <p:ph type="dt" sz="half" idx="10"/>
          </p:nvPr>
        </p:nvSpPr>
        <p:spPr>
          <a:ln/>
        </p:spPr>
        <p:txBody>
          <a:bodyPr/>
          <a:lstStyle>
            <a:lvl1pPr>
              <a:defRPr/>
            </a:lvl1pPr>
          </a:lstStyle>
          <a:p>
            <a:fld id="{5B106E36-FD25-4E2D-B0AA-010F637433A0}" type="datetimeFigureOut">
              <a:rPr lang="ru-RU" smtClean="0"/>
              <a:pPr/>
              <a:t>13.07.2023</a:t>
            </a:fld>
            <a:endParaRPr lang="ru-RU"/>
          </a:p>
        </p:txBody>
      </p:sp>
      <p:sp>
        <p:nvSpPr>
          <p:cNvPr id="6" name="Прямоуг. 32"/>
          <p:cNvSpPr>
            <a:spLocks noGrp="1" noChangeArrowheads="1"/>
          </p:cNvSpPr>
          <p:nvPr>
            <p:ph type="ftr" sz="quarter" idx="11"/>
          </p:nvPr>
        </p:nvSpPr>
        <p:spPr>
          <a:ln/>
        </p:spPr>
        <p:txBody>
          <a:bodyPr/>
          <a:lstStyle>
            <a:lvl1pPr>
              <a:defRPr/>
            </a:lvl1pPr>
          </a:lstStyle>
          <a:p>
            <a:endParaRPr lang="ru-RU"/>
          </a:p>
        </p:txBody>
      </p:sp>
      <p:sp>
        <p:nvSpPr>
          <p:cNvPr id="7" name="Прямоуг. 35"/>
          <p:cNvSpPr>
            <a:spLocks noGrp="1" noChangeArrowheads="1"/>
          </p:cNvSpPr>
          <p:nvPr>
            <p:ph type="sldNum" sz="quarter" idx="12"/>
          </p:nvPr>
        </p:nvSpPr>
        <p:spPr>
          <a:ln/>
        </p:spPr>
        <p:txBody>
          <a:bodyPr/>
          <a:lstStyle>
            <a:lvl1pPr>
              <a:defRPr/>
            </a:lvl1p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Прямоуг. 25"/>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lang="ru-RU"/>
          </a:p>
        </p:txBody>
      </p:sp>
      <p:sp>
        <p:nvSpPr>
          <p:cNvPr id="1027" name="Прямоуг. 26"/>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a:endParaRPr lang="ru-RU"/>
          </a:p>
        </p:txBody>
      </p:sp>
      <p:sp>
        <p:nvSpPr>
          <p:cNvPr id="1028" name="Прямоуг. 27" descr="Stationery"/>
          <p:cNvSpPr>
            <a:spLocks noChangeArrowheads="1"/>
          </p:cNvSpPr>
          <p:nvPr/>
        </p:nvSpPr>
        <p:spPr bwMode="auto">
          <a:xfrm>
            <a:off x="457200" y="0"/>
            <a:ext cx="1219200" cy="762000"/>
          </a:xfrm>
          <a:prstGeom prst="rect">
            <a:avLst/>
          </a:prstGeom>
          <a:blipFill dpi="0" rotWithShape="0">
            <a:blip r:embed="rId15" cstate="print"/>
            <a:srcRect/>
            <a:tile tx="0" ty="0" sx="100000" sy="100000" flip="none" algn="tl"/>
          </a:blipFill>
          <a:ln w="9525">
            <a:noFill/>
            <a:miter lim="800000"/>
            <a:headEnd/>
            <a:tailEnd/>
          </a:ln>
          <a:effectLst/>
        </p:spPr>
        <p:txBody>
          <a:bodyPr wrap="none" anchor="ctr"/>
          <a:lstStyle/>
          <a:p>
            <a:pPr algn="ctr"/>
            <a:endParaRPr lang="ru-RU"/>
          </a:p>
        </p:txBody>
      </p:sp>
      <p:sp>
        <p:nvSpPr>
          <p:cNvPr id="1029" name="Прямоуг. 28" descr="Stationery"/>
          <p:cNvSpPr>
            <a:spLocks noChangeArrowheads="1"/>
          </p:cNvSpPr>
          <p:nvPr/>
        </p:nvSpPr>
        <p:spPr bwMode="auto">
          <a:xfrm>
            <a:off x="0" y="0"/>
            <a:ext cx="457200" cy="6858000"/>
          </a:xfrm>
          <a:prstGeom prst="rect">
            <a:avLst/>
          </a:prstGeom>
          <a:blipFill dpi="0" rotWithShape="0">
            <a:blip r:embed="rId15" cstate="print"/>
            <a:srcRect/>
            <a:tile tx="0" ty="0" sx="100000" sy="100000" flip="none" algn="tl"/>
          </a:blipFill>
          <a:ln w="9525">
            <a:noFill/>
            <a:miter lim="800000"/>
            <a:headEnd/>
            <a:tailEnd/>
          </a:ln>
          <a:effectLst/>
        </p:spPr>
        <p:txBody>
          <a:bodyPr wrap="none" anchor="ctr"/>
          <a:lstStyle/>
          <a:p>
            <a:pPr algn="ctr"/>
            <a:endParaRPr lang="ru-RU"/>
          </a:p>
        </p:txBody>
      </p:sp>
      <p:sp>
        <p:nvSpPr>
          <p:cNvPr id="1030" name="Прямоуг. 29"/>
          <p:cNvSpPr>
            <a:spLocks noGrp="1" noChangeArrowheads="1"/>
          </p:cNvSpPr>
          <p:nvPr>
            <p:ph type="title"/>
          </p:nvPr>
        </p:nvSpPr>
        <p:spPr bwMode="auto">
          <a:xfrm>
            <a:off x="1066800" y="8382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ru-RU" smtClean="0"/>
              <a:t>Образец заголовка</a:t>
            </a:r>
          </a:p>
        </p:txBody>
      </p:sp>
      <p:sp>
        <p:nvSpPr>
          <p:cNvPr id="538655" name="Прямоуг. 31"/>
          <p:cNvSpPr>
            <a:spLocks noGrp="1" noChangeArrowheads="1"/>
          </p:cNvSpPr>
          <p:nvPr>
            <p:ph type="dt" sz="half" idx="2"/>
          </p:nvPr>
        </p:nvSpPr>
        <p:spPr bwMode="auto">
          <a:xfrm>
            <a:off x="1066800" y="6413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smtClean="0">
                <a:solidFill>
                  <a:schemeClr val="tx2"/>
                </a:solidFill>
              </a:defRPr>
            </a:lvl1pPr>
          </a:lstStyle>
          <a:p>
            <a:fld id="{5B106E36-FD25-4E2D-B0AA-010F637433A0}" type="datetimeFigureOut">
              <a:rPr lang="ru-RU" smtClean="0"/>
              <a:pPr/>
              <a:t>13.07.2023</a:t>
            </a:fld>
            <a:endParaRPr lang="ru-RU"/>
          </a:p>
        </p:txBody>
      </p:sp>
      <p:sp>
        <p:nvSpPr>
          <p:cNvPr id="538656" name="Прямоуг. 32"/>
          <p:cNvSpPr>
            <a:spLocks noGrp="1" noChangeArrowheads="1"/>
          </p:cNvSpPr>
          <p:nvPr>
            <p:ph type="ftr" sz="quarter" idx="3"/>
          </p:nvPr>
        </p:nvSpPr>
        <p:spPr bwMode="auto">
          <a:xfrm>
            <a:off x="3429000" y="64135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smtClean="0">
                <a:solidFill>
                  <a:schemeClr val="tx2"/>
                </a:solidFill>
              </a:defRPr>
            </a:lvl1pPr>
          </a:lstStyle>
          <a:p>
            <a:endParaRPr lang="ru-RU"/>
          </a:p>
        </p:txBody>
      </p:sp>
      <p:pic>
        <p:nvPicPr>
          <p:cNvPr id="1033" name="Рисунок 33" descr="C:\Wendy\anabnr2.GIF"/>
          <p:cNvPicPr>
            <a:picLocks noChangeAspect="1" noChangeArrowheads="1"/>
          </p:cNvPicPr>
          <p:nvPr/>
        </p:nvPicPr>
        <p:blipFill>
          <a:blip r:embed="rId16" cstate="print"/>
          <a:srcRect/>
          <a:stretch>
            <a:fillRect/>
          </a:stretch>
        </p:blipFill>
        <p:spPr bwMode="auto">
          <a:xfrm>
            <a:off x="1228725" y="0"/>
            <a:ext cx="7915275" cy="754063"/>
          </a:xfrm>
          <a:prstGeom prst="rect">
            <a:avLst/>
          </a:prstGeom>
          <a:noFill/>
          <a:ln w="9525">
            <a:noFill/>
            <a:miter lim="800000"/>
            <a:headEnd/>
            <a:tailEnd/>
          </a:ln>
        </p:spPr>
      </p:pic>
      <p:sp>
        <p:nvSpPr>
          <p:cNvPr id="1034" name="Прямоуг. 34"/>
          <p:cNvSpPr>
            <a:spLocks noChangeArrowheads="1"/>
          </p:cNvSpPr>
          <p:nvPr/>
        </p:nvSpPr>
        <p:spPr bwMode="auto">
          <a:xfrm>
            <a:off x="304800" y="457200"/>
            <a:ext cx="2514600" cy="304800"/>
          </a:xfrm>
          <a:prstGeom prst="rect">
            <a:avLst/>
          </a:prstGeom>
          <a:solidFill>
            <a:schemeClr val="accent2">
              <a:alpha val="50195"/>
            </a:schemeClr>
          </a:solidFill>
          <a:ln w="9525">
            <a:noFill/>
            <a:miter lim="800000"/>
            <a:headEnd/>
            <a:tailEnd/>
          </a:ln>
          <a:effectLst/>
        </p:spPr>
        <p:txBody>
          <a:bodyPr wrap="none" anchor="ctr"/>
          <a:lstStyle/>
          <a:p>
            <a:pPr algn="ctr"/>
            <a:endParaRPr lang="ru-RU"/>
          </a:p>
        </p:txBody>
      </p:sp>
      <p:sp>
        <p:nvSpPr>
          <p:cNvPr id="538659" name="Прямоуг. 35"/>
          <p:cNvSpPr>
            <a:spLocks noGrp="1" noChangeArrowheads="1"/>
          </p:cNvSpPr>
          <p:nvPr>
            <p:ph type="sldNum" sz="quarter" idx="4"/>
          </p:nvPr>
        </p:nvSpPr>
        <p:spPr bwMode="auto">
          <a:xfrm>
            <a:off x="8229600" y="64135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mtClean="0">
                <a:solidFill>
                  <a:schemeClr val="tx2"/>
                </a:solidFill>
              </a:defRPr>
            </a:lvl1pPr>
          </a:lstStyle>
          <a:p>
            <a:fld id="{725C68B6-61C2-468F-89AB-4B9F7531AA68}" type="slidenum">
              <a:rPr lang="ru-RU" smtClean="0"/>
              <a:pPr/>
              <a:t>‹#›</a:t>
            </a:fld>
            <a:endParaRPr lang="ru-RU"/>
          </a:p>
        </p:txBody>
      </p:sp>
      <p:sp>
        <p:nvSpPr>
          <p:cNvPr id="1036" name="Прямоуг. 36"/>
          <p:cNvSpPr>
            <a:spLocks noGrp="1" noChangeArrowheads="1"/>
          </p:cNvSpPr>
          <p:nvPr>
            <p:ph type="body" idx="1"/>
          </p:nvPr>
        </p:nvSpPr>
        <p:spPr bwMode="auto">
          <a:xfrm>
            <a:off x="1066800" y="210185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457200" indent="-457200" algn="l" rtl="0" eaLnBrk="1" fontAlgn="base" hangingPunct="1">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1" fontAlgn="base" hangingPunct="1">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1" fontAlgn="base" hangingPunct="1">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1" fontAlgn="base" hangingPunct="1">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otkrkniga.blogspot.com/2018/02/blog-post_27.html" TargetMode="External"/><Relationship Id="rId2" Type="http://schemas.openxmlformats.org/officeDocument/2006/relationships/hyperlink" Target="http://library-labirint-laboratoria.blogspot.com/2017/12/blog-post_8.htm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2924944"/>
            <a:ext cx="6977680" cy="923330"/>
          </a:xfrm>
          <a:prstGeom prst="rect">
            <a:avLst/>
          </a:prstGeom>
          <a:noFill/>
        </p:spPr>
        <p:txBody>
          <a:bodyPr wrap="none" lIns="91440" tIns="45720" rIns="91440" bIns="45720">
            <a:spAutoFit/>
          </a:bodyPr>
          <a:lstStyle/>
          <a:p>
            <a:pPr algn="ctr"/>
            <a:r>
              <a:rPr lang="ru-RU"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Фотозона библиотеки</a:t>
            </a:r>
            <a:endParaRPr lang="ru-RU"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1691680" y="620688"/>
            <a:ext cx="5646226" cy="646331"/>
          </a:xfrm>
          <a:prstGeom prst="rect">
            <a:avLst/>
          </a:prstGeom>
          <a:noFill/>
        </p:spPr>
        <p:txBody>
          <a:bodyPr wrap="none" rtlCol="0">
            <a:spAutoFit/>
          </a:bodyPr>
          <a:lstStyle/>
          <a:p>
            <a:r>
              <a:rPr lang="ru-RU" dirty="0" smtClean="0"/>
              <a:t>МБУК «ЦБС» Красносулинского городского поселения</a:t>
            </a:r>
          </a:p>
          <a:p>
            <a:pPr algn="ctr"/>
            <a:r>
              <a:rPr lang="ru-RU" dirty="0" smtClean="0"/>
              <a:t>ЦГБ </a:t>
            </a:r>
            <a:r>
              <a:rPr lang="ru-RU" smtClean="0"/>
              <a:t>им.М.А.Шолохова</a:t>
            </a:r>
            <a:endParaRPr lang="ru-RU" dirty="0"/>
          </a:p>
        </p:txBody>
      </p:sp>
      <p:sp>
        <p:nvSpPr>
          <p:cNvPr id="4" name="TextBox 3"/>
          <p:cNvSpPr txBox="1"/>
          <p:nvPr/>
        </p:nvSpPr>
        <p:spPr>
          <a:xfrm>
            <a:off x="4067944" y="6093296"/>
            <a:ext cx="830292" cy="369332"/>
          </a:xfrm>
          <a:prstGeom prst="rect">
            <a:avLst/>
          </a:prstGeom>
          <a:noFill/>
        </p:spPr>
        <p:txBody>
          <a:bodyPr wrap="none" rtlCol="0">
            <a:spAutoFit/>
          </a:bodyPr>
          <a:lstStyle/>
          <a:p>
            <a:r>
              <a:rPr lang="ru-RU" smtClean="0"/>
              <a:t>2018 г.</a:t>
            </a:r>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pp.userapi.com/c849228/v849228230/9e430/EEMAh87e4C0.jpg"/>
          <p:cNvPicPr>
            <a:picLocks noChangeAspect="1" noChangeArrowheads="1"/>
          </p:cNvPicPr>
          <p:nvPr/>
        </p:nvPicPr>
        <p:blipFill>
          <a:blip r:embed="rId2" cstate="print"/>
          <a:srcRect/>
          <a:stretch>
            <a:fillRect/>
          </a:stretch>
        </p:blipFill>
        <p:spPr bwMode="auto">
          <a:xfrm>
            <a:off x="467544" y="582652"/>
            <a:ext cx="7992888" cy="5994667"/>
          </a:xfrm>
          <a:prstGeom prst="rect">
            <a:avLst/>
          </a:prstGeom>
          <a:noFill/>
        </p:spPr>
      </p:pic>
      <p:sp>
        <p:nvSpPr>
          <p:cNvPr id="3" name="Прямоугольник 2"/>
          <p:cNvSpPr/>
          <p:nvPr/>
        </p:nvSpPr>
        <p:spPr>
          <a:xfrm>
            <a:off x="2195736" y="0"/>
            <a:ext cx="4572000" cy="646331"/>
          </a:xfrm>
          <a:prstGeom prst="rect">
            <a:avLst/>
          </a:prstGeom>
        </p:spPr>
        <p:txBody>
          <a:bodyPr>
            <a:spAutoFit/>
          </a:bodyPr>
          <a:lstStyle/>
          <a:p>
            <a:r>
              <a:rPr lang="ru-RU" smtClean="0"/>
              <a:t>Центральная городская библиотека им. М.Горького г. Батайск </a:t>
            </a:r>
            <a:endParaRPr lang="ru-RU"/>
          </a:p>
        </p:txBody>
      </p:sp>
      <p:sp>
        <p:nvSpPr>
          <p:cNvPr id="4" name="Прямоугольник 3"/>
          <p:cNvSpPr/>
          <p:nvPr/>
        </p:nvSpPr>
        <p:spPr>
          <a:xfrm>
            <a:off x="2051720" y="6211669"/>
            <a:ext cx="4572000" cy="646331"/>
          </a:xfrm>
          <a:prstGeom prst="rect">
            <a:avLst/>
          </a:prstGeom>
        </p:spPr>
        <p:txBody>
          <a:bodyPr>
            <a:spAutoFit/>
          </a:bodyPr>
          <a:lstStyle/>
          <a:p>
            <a:r>
              <a:rPr lang="ru-RU" smtClean="0"/>
              <a:t>"Чтение окрыляет!" </a:t>
            </a:r>
            <a:br>
              <a:rPr lang="ru-RU" smtClean="0"/>
            </a:br>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pp.userapi.com/c845420/v845420245/107e34/CC27K-Q_JAo.jpg"/>
          <p:cNvPicPr>
            <a:picLocks noChangeAspect="1" noChangeArrowheads="1"/>
          </p:cNvPicPr>
          <p:nvPr/>
        </p:nvPicPr>
        <p:blipFill>
          <a:blip r:embed="rId2" cstate="print"/>
          <a:srcRect/>
          <a:stretch>
            <a:fillRect/>
          </a:stretch>
        </p:blipFill>
        <p:spPr bwMode="auto">
          <a:xfrm>
            <a:off x="2051720" y="980728"/>
            <a:ext cx="3634292" cy="5524329"/>
          </a:xfrm>
          <a:prstGeom prst="rect">
            <a:avLst/>
          </a:prstGeom>
          <a:noFill/>
        </p:spPr>
      </p:pic>
      <p:sp>
        <p:nvSpPr>
          <p:cNvPr id="3" name="Прямоугольник 2"/>
          <p:cNvSpPr/>
          <p:nvPr/>
        </p:nvSpPr>
        <p:spPr>
          <a:xfrm>
            <a:off x="1979712" y="0"/>
            <a:ext cx="4572000" cy="923330"/>
          </a:xfrm>
          <a:prstGeom prst="rect">
            <a:avLst/>
          </a:prstGeom>
        </p:spPr>
        <p:txBody>
          <a:bodyPr>
            <a:spAutoFit/>
          </a:bodyPr>
          <a:lstStyle/>
          <a:p>
            <a:r>
              <a:rPr lang="ru-RU" smtClean="0"/>
              <a:t>«Орловская детская библиотека им. М. М. Пришвина» «Тургеневская девушка» </a:t>
            </a:r>
            <a:br>
              <a:rPr lang="ru-RU" smtClean="0"/>
            </a:br>
            <a:endParaRPr lang="ru-R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pp.userapi.com/c846218/v846218712/10cf73/Zh9Sab3nXo0.jpg"/>
          <p:cNvPicPr>
            <a:picLocks noChangeAspect="1" noChangeArrowheads="1"/>
          </p:cNvPicPr>
          <p:nvPr/>
        </p:nvPicPr>
        <p:blipFill>
          <a:blip r:embed="rId2" cstate="print"/>
          <a:srcRect/>
          <a:stretch>
            <a:fillRect/>
          </a:stretch>
        </p:blipFill>
        <p:spPr bwMode="auto">
          <a:xfrm>
            <a:off x="539552" y="852682"/>
            <a:ext cx="7704856" cy="5778643"/>
          </a:xfrm>
          <a:prstGeom prst="rect">
            <a:avLst/>
          </a:prstGeom>
          <a:noFill/>
        </p:spPr>
      </p:pic>
      <p:sp>
        <p:nvSpPr>
          <p:cNvPr id="3" name="Прямоугольник 2"/>
          <p:cNvSpPr/>
          <p:nvPr/>
        </p:nvSpPr>
        <p:spPr>
          <a:xfrm>
            <a:off x="2483768" y="188640"/>
            <a:ext cx="4521879" cy="369332"/>
          </a:xfrm>
          <a:prstGeom prst="rect">
            <a:avLst/>
          </a:prstGeom>
        </p:spPr>
        <p:txBody>
          <a:bodyPr wrap="none">
            <a:spAutoFit/>
          </a:bodyPr>
          <a:lstStyle/>
          <a:p>
            <a:r>
              <a:rPr lang="ru-RU" smtClean="0"/>
              <a:t>Фотозона: «Улыбнитесь, вы в библиотеке!» </a:t>
            </a:r>
            <a:endParaRPr lang="ru-RU"/>
          </a:p>
        </p:txBody>
      </p:sp>
      <p:sp>
        <p:nvSpPr>
          <p:cNvPr id="4" name="Прямоугольник 3"/>
          <p:cNvSpPr/>
          <p:nvPr/>
        </p:nvSpPr>
        <p:spPr>
          <a:xfrm>
            <a:off x="0" y="5949280"/>
            <a:ext cx="9089668" cy="369332"/>
          </a:xfrm>
          <a:prstGeom prst="rect">
            <a:avLst/>
          </a:prstGeom>
        </p:spPr>
        <p:txBody>
          <a:bodyPr wrap="none">
            <a:spAutoFit/>
          </a:bodyPr>
          <a:lstStyle/>
          <a:p>
            <a:r>
              <a:rPr lang="ru-RU" smtClean="0"/>
              <a:t>дети смогли бы себя ощутить героями книг. в образе Мэри Поппинс и Капитана Врунгеля </a:t>
            </a:r>
            <a:endParaRPr lang="ru-R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pp.userapi.com/c845421/v845421402/11175f/If9k8lz5gys.jpg"/>
          <p:cNvPicPr>
            <a:picLocks noChangeAspect="1" noChangeArrowheads="1"/>
          </p:cNvPicPr>
          <p:nvPr/>
        </p:nvPicPr>
        <p:blipFill>
          <a:blip r:embed="rId2" cstate="print"/>
          <a:srcRect/>
          <a:stretch>
            <a:fillRect/>
          </a:stretch>
        </p:blipFill>
        <p:spPr bwMode="auto">
          <a:xfrm>
            <a:off x="1187624" y="161256"/>
            <a:ext cx="4460032" cy="669674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pp.userapi.com/c848736/v848736225/8f134/Z-tiK35BlBw.jpg"/>
          <p:cNvPicPr>
            <a:picLocks noChangeAspect="1" noChangeArrowheads="1"/>
          </p:cNvPicPr>
          <p:nvPr/>
        </p:nvPicPr>
        <p:blipFill>
          <a:blip r:embed="rId2" cstate="print"/>
          <a:srcRect/>
          <a:stretch>
            <a:fillRect/>
          </a:stretch>
        </p:blipFill>
        <p:spPr bwMode="auto">
          <a:xfrm>
            <a:off x="395536" y="476672"/>
            <a:ext cx="8120327" cy="609024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pp.userapi.com/c849320/v849320649/9cfd5/rVS-xXmhc94.jpg"/>
          <p:cNvPicPr>
            <a:picLocks noChangeAspect="1" noChangeArrowheads="1"/>
          </p:cNvPicPr>
          <p:nvPr/>
        </p:nvPicPr>
        <p:blipFill>
          <a:blip r:embed="rId2" cstate="print"/>
          <a:srcRect/>
          <a:stretch>
            <a:fillRect/>
          </a:stretch>
        </p:blipFill>
        <p:spPr bwMode="auto">
          <a:xfrm>
            <a:off x="323528" y="986742"/>
            <a:ext cx="8496944" cy="5665736"/>
          </a:xfrm>
          <a:prstGeom prst="rect">
            <a:avLst/>
          </a:prstGeom>
          <a:noFill/>
        </p:spPr>
      </p:pic>
      <p:sp>
        <p:nvSpPr>
          <p:cNvPr id="3" name="Прямоугольник 2"/>
          <p:cNvSpPr/>
          <p:nvPr/>
        </p:nvSpPr>
        <p:spPr>
          <a:xfrm>
            <a:off x="1907704" y="0"/>
            <a:ext cx="4572000" cy="1477328"/>
          </a:xfrm>
          <a:prstGeom prst="rect">
            <a:avLst/>
          </a:prstGeom>
        </p:spPr>
        <p:txBody>
          <a:bodyPr>
            <a:spAutoFit/>
          </a:bodyPr>
          <a:lstStyle/>
          <a:p>
            <a:r>
              <a:rPr lang="ru-RU" smtClean="0"/>
              <a:t>Межпоселенческая центральная библиотека» муниципального образования Надымский район, ЯНАО </a:t>
            </a:r>
            <a:br>
              <a:rPr lang="ru-RU" smtClean="0"/>
            </a:br>
            <a:r>
              <a:rPr lang="ru-RU" smtClean="0"/>
              <a:t>Название фотозон: «В лесу прифронтовом…»</a:t>
            </a:r>
            <a:endParaRPr lang="ru-R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332656"/>
            <a:ext cx="4089004" cy="369332"/>
          </a:xfrm>
          <a:prstGeom prst="rect">
            <a:avLst/>
          </a:prstGeom>
        </p:spPr>
        <p:txBody>
          <a:bodyPr wrap="none">
            <a:spAutoFit/>
          </a:bodyPr>
          <a:lstStyle/>
          <a:p>
            <a:r>
              <a:rPr lang="ru-RU" smtClean="0"/>
              <a:t>Городская библиотека им. А. Невского. </a:t>
            </a:r>
            <a:endParaRPr lang="ru-RU"/>
          </a:p>
        </p:txBody>
      </p:sp>
      <p:sp>
        <p:nvSpPr>
          <p:cNvPr id="3" name="Прямоугольник 2"/>
          <p:cNvSpPr/>
          <p:nvPr/>
        </p:nvSpPr>
        <p:spPr>
          <a:xfrm>
            <a:off x="3491880" y="764704"/>
            <a:ext cx="2234907" cy="369332"/>
          </a:xfrm>
          <a:prstGeom prst="rect">
            <a:avLst/>
          </a:prstGeom>
        </p:spPr>
        <p:txBody>
          <a:bodyPr wrap="none">
            <a:spAutoFit/>
          </a:bodyPr>
          <a:lstStyle/>
          <a:p>
            <a:r>
              <a:rPr lang="ru-RU" smtClean="0"/>
              <a:t>Ярославская область</a:t>
            </a:r>
            <a:endParaRPr lang="ru-RU"/>
          </a:p>
        </p:txBody>
      </p:sp>
      <p:sp>
        <p:nvSpPr>
          <p:cNvPr id="4" name="Прямоугольник 3"/>
          <p:cNvSpPr/>
          <p:nvPr/>
        </p:nvSpPr>
        <p:spPr>
          <a:xfrm>
            <a:off x="467544" y="6021288"/>
            <a:ext cx="8496944" cy="646331"/>
          </a:xfrm>
          <a:prstGeom prst="rect">
            <a:avLst/>
          </a:prstGeom>
        </p:spPr>
        <p:txBody>
          <a:bodyPr wrap="square">
            <a:spAutoFit/>
          </a:bodyPr>
          <a:lstStyle/>
          <a:p>
            <a:r>
              <a:rPr lang="ru-RU" smtClean="0"/>
              <a:t>фотозона «Осенняя рапсодия» была оформлена в читальном зале библиотеки к празднику осени. </a:t>
            </a:r>
            <a:endParaRPr lang="ru-RU"/>
          </a:p>
        </p:txBody>
      </p:sp>
      <p:pic>
        <p:nvPicPr>
          <p:cNvPr id="35842" name="Picture 2" descr="https://pp.userapi.com/c848624/v848624971/ae67f/XqNp8mIECrI.jpg"/>
          <p:cNvPicPr>
            <a:picLocks noChangeAspect="1" noChangeArrowheads="1"/>
          </p:cNvPicPr>
          <p:nvPr/>
        </p:nvPicPr>
        <p:blipFill>
          <a:blip r:embed="rId2" cstate="print"/>
          <a:srcRect/>
          <a:stretch>
            <a:fillRect/>
          </a:stretch>
        </p:blipFill>
        <p:spPr bwMode="auto">
          <a:xfrm>
            <a:off x="1043608" y="1181164"/>
            <a:ext cx="7344816" cy="48975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404664"/>
            <a:ext cx="2021900" cy="369332"/>
          </a:xfrm>
          <a:prstGeom prst="rect">
            <a:avLst/>
          </a:prstGeom>
        </p:spPr>
        <p:txBody>
          <a:bodyPr wrap="none">
            <a:spAutoFit/>
          </a:bodyPr>
          <a:lstStyle/>
          <a:p>
            <a:r>
              <a:rPr lang="ru-RU" smtClean="0"/>
              <a:t>В яранге у шамана</a:t>
            </a:r>
            <a:endParaRPr lang="ru-RU"/>
          </a:p>
        </p:txBody>
      </p:sp>
      <p:sp>
        <p:nvSpPr>
          <p:cNvPr id="3" name="Прямоугольник 2"/>
          <p:cNvSpPr/>
          <p:nvPr/>
        </p:nvSpPr>
        <p:spPr>
          <a:xfrm>
            <a:off x="2267744" y="6021288"/>
            <a:ext cx="4572000" cy="646331"/>
          </a:xfrm>
          <a:prstGeom prst="rect">
            <a:avLst/>
          </a:prstGeom>
        </p:spPr>
        <p:txBody>
          <a:bodyPr>
            <a:spAutoFit/>
          </a:bodyPr>
          <a:lstStyle/>
          <a:p>
            <a:r>
              <a:rPr lang="ru-RU" smtClean="0"/>
              <a:t>в рамках ежегодного праздника «Библионочь». </a:t>
            </a:r>
            <a:endParaRPr lang="ru-RU"/>
          </a:p>
        </p:txBody>
      </p:sp>
      <p:pic>
        <p:nvPicPr>
          <p:cNvPr id="3074" name="Picture 2" descr="https://pp.userapi.com/c848624/v848624917/ac090/RnOPHQqq-No.jpg"/>
          <p:cNvPicPr>
            <a:picLocks noChangeAspect="1" noChangeArrowheads="1"/>
          </p:cNvPicPr>
          <p:nvPr/>
        </p:nvPicPr>
        <p:blipFill>
          <a:blip r:embed="rId2" cstate="print"/>
          <a:srcRect/>
          <a:stretch>
            <a:fillRect/>
          </a:stretch>
        </p:blipFill>
        <p:spPr bwMode="auto">
          <a:xfrm>
            <a:off x="539552" y="775667"/>
            <a:ext cx="7848872" cy="5217643"/>
          </a:xfrm>
          <a:prstGeom prst="rect">
            <a:avLst/>
          </a:prstGeom>
          <a:noFill/>
        </p:spPr>
      </p:pic>
      <p:pic>
        <p:nvPicPr>
          <p:cNvPr id="3076" name="Picture 4" descr="https://pp.userapi.com/c848624/v848624917/ac0a5/oWI7LWRawvU.jpg"/>
          <p:cNvPicPr>
            <a:picLocks noChangeAspect="1" noChangeArrowheads="1"/>
          </p:cNvPicPr>
          <p:nvPr/>
        </p:nvPicPr>
        <p:blipFill>
          <a:blip r:embed="rId3" cstate="print"/>
          <a:srcRect/>
          <a:stretch>
            <a:fillRect/>
          </a:stretch>
        </p:blipFill>
        <p:spPr bwMode="auto">
          <a:xfrm>
            <a:off x="539552" y="616914"/>
            <a:ext cx="7632848" cy="536684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260648"/>
            <a:ext cx="2021900" cy="369332"/>
          </a:xfrm>
          <a:prstGeom prst="rect">
            <a:avLst/>
          </a:prstGeom>
        </p:spPr>
        <p:txBody>
          <a:bodyPr wrap="none">
            <a:spAutoFit/>
          </a:bodyPr>
          <a:lstStyle/>
          <a:p>
            <a:r>
              <a:rPr lang="ru-RU" smtClean="0"/>
              <a:t>В яранге у шамана</a:t>
            </a:r>
            <a:endParaRPr lang="ru-RU"/>
          </a:p>
        </p:txBody>
      </p:sp>
      <p:sp>
        <p:nvSpPr>
          <p:cNvPr id="3" name="Прямоугольник 2"/>
          <p:cNvSpPr/>
          <p:nvPr/>
        </p:nvSpPr>
        <p:spPr>
          <a:xfrm>
            <a:off x="2483768" y="260648"/>
            <a:ext cx="4572000" cy="646331"/>
          </a:xfrm>
          <a:prstGeom prst="rect">
            <a:avLst/>
          </a:prstGeom>
        </p:spPr>
        <p:txBody>
          <a:bodyPr>
            <a:spAutoFit/>
          </a:bodyPr>
          <a:lstStyle/>
          <a:p>
            <a:r>
              <a:rPr lang="ru-RU" smtClean="0"/>
              <a:t>«Библиотека в стиле HOGWARTS» </a:t>
            </a:r>
            <a:br>
              <a:rPr lang="ru-RU" smtClean="0"/>
            </a:br>
            <a:r>
              <a:rPr lang="ru-RU" smtClean="0"/>
              <a:t>Детская библиотека города Урай</a:t>
            </a:r>
            <a:endParaRPr lang="ru-RU"/>
          </a:p>
        </p:txBody>
      </p:sp>
      <p:pic>
        <p:nvPicPr>
          <p:cNvPr id="6" name="Picture 2" descr="https://pp.userapi.com/c849028/v849028106/a96a9/IdzgBiJ_7r4.jpg"/>
          <p:cNvPicPr>
            <a:picLocks noChangeAspect="1" noChangeArrowheads="1"/>
          </p:cNvPicPr>
          <p:nvPr/>
        </p:nvPicPr>
        <p:blipFill>
          <a:blip r:embed="rId2" cstate="print"/>
          <a:srcRect/>
          <a:stretch>
            <a:fillRect/>
          </a:stretch>
        </p:blipFill>
        <p:spPr bwMode="auto">
          <a:xfrm>
            <a:off x="2915816" y="-12916816"/>
            <a:ext cx="3483000" cy="4644000"/>
          </a:xfrm>
          <a:prstGeom prst="rect">
            <a:avLst/>
          </a:prstGeom>
          <a:noFill/>
        </p:spPr>
      </p:pic>
      <p:pic>
        <p:nvPicPr>
          <p:cNvPr id="2052" name="Picture 4" descr="https://pp.userapi.com/c849028/v849028106/a96a9/IdzgBiJ_7r4.jpg"/>
          <p:cNvPicPr>
            <a:picLocks noChangeAspect="1" noChangeArrowheads="1"/>
          </p:cNvPicPr>
          <p:nvPr/>
        </p:nvPicPr>
        <p:blipFill>
          <a:blip r:embed="rId3" cstate="print"/>
          <a:srcRect/>
          <a:stretch>
            <a:fillRect/>
          </a:stretch>
        </p:blipFill>
        <p:spPr bwMode="auto">
          <a:xfrm>
            <a:off x="251519" y="1028731"/>
            <a:ext cx="4176465" cy="5568621"/>
          </a:xfrm>
          <a:prstGeom prst="rect">
            <a:avLst/>
          </a:prstGeom>
          <a:noFill/>
        </p:spPr>
      </p:pic>
      <p:pic>
        <p:nvPicPr>
          <p:cNvPr id="2058" name="Picture 10" descr="https://pp.userapi.com/c849028/v849028106/a9682/H8bszdkN8bk.jpg"/>
          <p:cNvPicPr>
            <a:picLocks noChangeAspect="1" noChangeArrowheads="1"/>
          </p:cNvPicPr>
          <p:nvPr/>
        </p:nvPicPr>
        <p:blipFill>
          <a:blip r:embed="rId4" cstate="print"/>
          <a:srcRect/>
          <a:stretch>
            <a:fillRect/>
          </a:stretch>
        </p:blipFill>
        <p:spPr bwMode="auto">
          <a:xfrm>
            <a:off x="4644008" y="1052736"/>
            <a:ext cx="4104456" cy="557837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s://pp.userapi.com/c849216/v849216568/86fcd/pZfw1CFzHEU.jpg"/>
          <p:cNvPicPr>
            <a:picLocks noChangeAspect="1" noChangeArrowheads="1"/>
          </p:cNvPicPr>
          <p:nvPr/>
        </p:nvPicPr>
        <p:blipFill>
          <a:blip r:embed="rId2" cstate="print"/>
          <a:srcRect/>
          <a:stretch>
            <a:fillRect/>
          </a:stretch>
        </p:blipFill>
        <p:spPr bwMode="auto">
          <a:xfrm>
            <a:off x="539552" y="448020"/>
            <a:ext cx="8208912" cy="6156684"/>
          </a:xfrm>
          <a:prstGeom prst="rect">
            <a:avLst/>
          </a:prstGeom>
          <a:noFill/>
        </p:spPr>
      </p:pic>
      <p:sp>
        <p:nvSpPr>
          <p:cNvPr id="3" name="TextBox 2"/>
          <p:cNvSpPr txBox="1"/>
          <p:nvPr/>
        </p:nvSpPr>
        <p:spPr>
          <a:xfrm>
            <a:off x="2555776" y="0"/>
            <a:ext cx="2773516" cy="369332"/>
          </a:xfrm>
          <a:prstGeom prst="rect">
            <a:avLst/>
          </a:prstGeom>
          <a:noFill/>
        </p:spPr>
        <p:txBody>
          <a:bodyPr wrap="none" rtlCol="0">
            <a:spAutoFit/>
          </a:bodyPr>
          <a:lstStyle/>
          <a:p>
            <a:r>
              <a:rPr lang="ru-RU" smtClean="0"/>
              <a:t>Разыскивается волшебник</a:t>
            </a:r>
            <a:endParaRPr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836712"/>
            <a:ext cx="8352928" cy="1477328"/>
          </a:xfrm>
          <a:prstGeom prst="rect">
            <a:avLst/>
          </a:prstGeom>
        </p:spPr>
        <p:txBody>
          <a:bodyPr wrap="square">
            <a:spAutoFit/>
          </a:bodyPr>
          <a:lstStyle/>
          <a:p>
            <a:r>
              <a:rPr lang="ru-RU" b="1" smtClean="0"/>
              <a:t>Сейчас широко распространена мода на различные тематические фотосессии. Библиотека – прекрасное место, где можно провести как сюжетную съёмку в различных интерьерах, так и статичную в фотозоне.</a:t>
            </a:r>
            <a:r>
              <a:rPr lang="ru-RU" smtClean="0"/>
              <a:t/>
            </a:r>
            <a:br>
              <a:rPr lang="ru-RU" smtClean="0"/>
            </a:br>
            <a:r>
              <a:rPr lang="ru-RU" b="1" smtClean="0"/>
              <a:t/>
            </a:r>
            <a:br>
              <a:rPr lang="ru-RU" b="1" smtClean="0"/>
            </a:br>
            <a:endParaRPr lang="ru-RU"/>
          </a:p>
        </p:txBody>
      </p:sp>
      <p:pic>
        <p:nvPicPr>
          <p:cNvPr id="43010" name="Picture 2" descr="http://cbsryb7.ru/uploads/posts/2017-08/1501851649_img_20170803_144801.jpg"/>
          <p:cNvPicPr>
            <a:picLocks noChangeAspect="1" noChangeArrowheads="1"/>
          </p:cNvPicPr>
          <p:nvPr/>
        </p:nvPicPr>
        <p:blipFill>
          <a:blip r:embed="rId2" cstate="print"/>
          <a:srcRect/>
          <a:stretch>
            <a:fillRect/>
          </a:stretch>
        </p:blipFill>
        <p:spPr bwMode="auto">
          <a:xfrm>
            <a:off x="1475656" y="1844824"/>
            <a:ext cx="6106005" cy="4496024"/>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pp.userapi.com/c849524/v849524316/9ff51/5bM1TUq2V_U.jpg"/>
          <p:cNvPicPr>
            <a:picLocks noChangeAspect="1" noChangeArrowheads="1"/>
          </p:cNvPicPr>
          <p:nvPr/>
        </p:nvPicPr>
        <p:blipFill>
          <a:blip r:embed="rId2" cstate="print"/>
          <a:srcRect/>
          <a:stretch>
            <a:fillRect/>
          </a:stretch>
        </p:blipFill>
        <p:spPr bwMode="auto">
          <a:xfrm>
            <a:off x="323528" y="836712"/>
            <a:ext cx="3274637" cy="5832378"/>
          </a:xfrm>
          <a:prstGeom prst="rect">
            <a:avLst/>
          </a:prstGeom>
          <a:noFill/>
        </p:spPr>
      </p:pic>
      <p:pic>
        <p:nvPicPr>
          <p:cNvPr id="67588" name="Picture 4" descr="https://pp.userapi.com/c849420/v849420316/a094b/H1CKOWi4lX4.jpg"/>
          <p:cNvPicPr>
            <a:picLocks noChangeAspect="1" noChangeArrowheads="1"/>
          </p:cNvPicPr>
          <p:nvPr/>
        </p:nvPicPr>
        <p:blipFill>
          <a:blip r:embed="rId3" cstate="print"/>
          <a:srcRect/>
          <a:stretch>
            <a:fillRect/>
          </a:stretch>
        </p:blipFill>
        <p:spPr bwMode="auto">
          <a:xfrm>
            <a:off x="3923928" y="548680"/>
            <a:ext cx="4047476" cy="6090246"/>
          </a:xfrm>
          <a:prstGeom prst="rect">
            <a:avLst/>
          </a:prstGeom>
          <a:noFill/>
        </p:spPr>
      </p:pic>
      <p:sp>
        <p:nvSpPr>
          <p:cNvPr id="4" name="Прямоугольник 3"/>
          <p:cNvSpPr/>
          <p:nvPr/>
        </p:nvSpPr>
        <p:spPr>
          <a:xfrm>
            <a:off x="1979712" y="0"/>
            <a:ext cx="3407536" cy="369332"/>
          </a:xfrm>
          <a:prstGeom prst="rect">
            <a:avLst/>
          </a:prstGeom>
        </p:spPr>
        <p:txBody>
          <a:bodyPr wrap="none">
            <a:spAutoFit/>
          </a:bodyPr>
          <a:lstStyle/>
          <a:p>
            <a:r>
              <a:rPr lang="ru-RU" smtClean="0"/>
              <a:t>фотозона: «Платформа № 9 3/4».</a:t>
            </a:r>
            <a:endParaRPr lang="ru-RU"/>
          </a:p>
        </p:txBody>
      </p:sp>
      <p:sp>
        <p:nvSpPr>
          <p:cNvPr id="5" name="Прямоугольник 4"/>
          <p:cNvSpPr/>
          <p:nvPr/>
        </p:nvSpPr>
        <p:spPr>
          <a:xfrm>
            <a:off x="611560" y="260648"/>
            <a:ext cx="4572000" cy="646331"/>
          </a:xfrm>
          <a:prstGeom prst="rect">
            <a:avLst/>
          </a:prstGeom>
        </p:spPr>
        <p:txBody>
          <a:bodyPr>
            <a:spAutoFit/>
          </a:bodyPr>
          <a:lstStyle/>
          <a:p>
            <a:r>
              <a:rPr lang="ru-RU" smtClean="0"/>
              <a:t>Центральная городская детская библиотека им. А.П.Гайдара г.Ревда</a:t>
            </a:r>
            <a:endParaRPr lang="ru-R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7744" y="188640"/>
            <a:ext cx="4459106" cy="369332"/>
          </a:xfrm>
          <a:prstGeom prst="rect">
            <a:avLst/>
          </a:prstGeom>
        </p:spPr>
        <p:txBody>
          <a:bodyPr wrap="none">
            <a:spAutoFit/>
          </a:bodyPr>
          <a:lstStyle/>
          <a:p>
            <a:r>
              <a:rPr lang="ru-RU" smtClean="0"/>
              <a:t>Кандринская сельская детская библиотека. </a:t>
            </a:r>
            <a:endParaRPr lang="ru-RU"/>
          </a:p>
        </p:txBody>
      </p:sp>
      <p:sp>
        <p:nvSpPr>
          <p:cNvPr id="3" name="Прямоугольник 2"/>
          <p:cNvSpPr/>
          <p:nvPr/>
        </p:nvSpPr>
        <p:spPr>
          <a:xfrm>
            <a:off x="1331640" y="6309320"/>
            <a:ext cx="5868144" cy="369332"/>
          </a:xfrm>
          <a:prstGeom prst="rect">
            <a:avLst/>
          </a:prstGeom>
        </p:spPr>
        <p:txBody>
          <a:bodyPr wrap="square">
            <a:spAutoFit/>
          </a:bodyPr>
          <a:lstStyle/>
          <a:p>
            <a:r>
              <a:rPr lang="ru-RU" smtClean="0"/>
              <a:t>В гостях у Книгочея Книголюбовича Читайкина</a:t>
            </a:r>
            <a:endParaRPr lang="ru-RU"/>
          </a:p>
        </p:txBody>
      </p:sp>
      <p:pic>
        <p:nvPicPr>
          <p:cNvPr id="1026" name="Picture 2" descr="https://pp.userapi.com/c846219/v846219197/117838/4scTX0mW4_4.jpg"/>
          <p:cNvPicPr>
            <a:picLocks noChangeAspect="1" noChangeArrowheads="1"/>
          </p:cNvPicPr>
          <p:nvPr/>
        </p:nvPicPr>
        <p:blipFill>
          <a:blip r:embed="rId2" cstate="print"/>
          <a:srcRect/>
          <a:stretch>
            <a:fillRect/>
          </a:stretch>
        </p:blipFill>
        <p:spPr bwMode="auto">
          <a:xfrm>
            <a:off x="971600" y="702446"/>
            <a:ext cx="7488832" cy="561662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5816" y="188640"/>
            <a:ext cx="3144707" cy="369332"/>
          </a:xfrm>
          <a:prstGeom prst="rect">
            <a:avLst/>
          </a:prstGeom>
        </p:spPr>
        <p:txBody>
          <a:bodyPr wrap="none">
            <a:spAutoFit/>
          </a:bodyPr>
          <a:lstStyle/>
          <a:p>
            <a:r>
              <a:rPr lang="ru-RU" smtClean="0"/>
              <a:t>Фотозона: «Библиоцыплята». </a:t>
            </a:r>
            <a:endParaRPr lang="ru-RU"/>
          </a:p>
        </p:txBody>
      </p:sp>
      <p:sp>
        <p:nvSpPr>
          <p:cNvPr id="3" name="Прямоугольник 2"/>
          <p:cNvSpPr/>
          <p:nvPr/>
        </p:nvSpPr>
        <p:spPr>
          <a:xfrm>
            <a:off x="251520" y="332656"/>
            <a:ext cx="4572000" cy="1477328"/>
          </a:xfrm>
          <a:prstGeom prst="rect">
            <a:avLst/>
          </a:prstGeom>
        </p:spPr>
        <p:txBody>
          <a:bodyPr>
            <a:spAutoFit/>
          </a:bodyPr>
          <a:lstStyle/>
          <a:p>
            <a:r>
              <a:rPr lang="ru-RU" smtClean="0"/>
              <a:t>Фотографии, сделанные в этой фотозоне, показывают то, что в библиотеке "растят" своего читателя от несмышленого библиоцыпленка до вдумчивого ЧИТАТЕЛЯ. </a:t>
            </a:r>
            <a:endParaRPr lang="ru-RU"/>
          </a:p>
        </p:txBody>
      </p:sp>
      <p:pic>
        <p:nvPicPr>
          <p:cNvPr id="84994" name="Picture 2" descr="https://pp.userapi.com/c846523/v846523763/f2e53/RHhT90bzQVI.jpg"/>
          <p:cNvPicPr>
            <a:picLocks noChangeAspect="1" noChangeArrowheads="1"/>
          </p:cNvPicPr>
          <p:nvPr/>
        </p:nvPicPr>
        <p:blipFill>
          <a:blip r:embed="rId2" cstate="print"/>
          <a:srcRect/>
          <a:stretch>
            <a:fillRect/>
          </a:stretch>
        </p:blipFill>
        <p:spPr bwMode="auto">
          <a:xfrm>
            <a:off x="2195736" y="325559"/>
            <a:ext cx="4899330" cy="653244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pp.userapi.com/c845323/v845323595/1222bb/LO0_HaL0wzE.jpg"/>
          <p:cNvPicPr>
            <a:picLocks noChangeAspect="1" noChangeArrowheads="1"/>
          </p:cNvPicPr>
          <p:nvPr/>
        </p:nvPicPr>
        <p:blipFill>
          <a:blip r:embed="rId2" cstate="print"/>
          <a:srcRect/>
          <a:stretch>
            <a:fillRect/>
          </a:stretch>
        </p:blipFill>
        <p:spPr bwMode="auto">
          <a:xfrm>
            <a:off x="179512" y="620688"/>
            <a:ext cx="4305264" cy="5740353"/>
          </a:xfrm>
          <a:prstGeom prst="rect">
            <a:avLst/>
          </a:prstGeom>
          <a:noFill/>
        </p:spPr>
      </p:pic>
      <p:pic>
        <p:nvPicPr>
          <p:cNvPr id="56324" name="Picture 4" descr="https://pp.userapi.com/c845323/v845323595/1222e3/CcVqnBbxKSo.jpg"/>
          <p:cNvPicPr>
            <a:picLocks noChangeAspect="1" noChangeArrowheads="1"/>
          </p:cNvPicPr>
          <p:nvPr/>
        </p:nvPicPr>
        <p:blipFill>
          <a:blip r:embed="rId3" cstate="print"/>
          <a:srcRect/>
          <a:stretch>
            <a:fillRect/>
          </a:stretch>
        </p:blipFill>
        <p:spPr bwMode="auto">
          <a:xfrm>
            <a:off x="4644007" y="692696"/>
            <a:ext cx="4320479" cy="5760640"/>
          </a:xfrm>
          <a:prstGeom prst="rect">
            <a:avLst/>
          </a:prstGeom>
          <a:noFill/>
        </p:spPr>
      </p:pic>
      <p:sp>
        <p:nvSpPr>
          <p:cNvPr id="4" name="Прямоугольник 3"/>
          <p:cNvSpPr/>
          <p:nvPr/>
        </p:nvSpPr>
        <p:spPr>
          <a:xfrm>
            <a:off x="2483768" y="0"/>
            <a:ext cx="4572000" cy="646331"/>
          </a:xfrm>
          <a:prstGeom prst="rect">
            <a:avLst/>
          </a:prstGeom>
        </p:spPr>
        <p:txBody>
          <a:bodyPr>
            <a:spAutoFit/>
          </a:bodyPr>
          <a:lstStyle/>
          <a:p>
            <a:r>
              <a:rPr lang="en-US" smtClean="0"/>
              <a:t/>
            </a:r>
            <a:br>
              <a:rPr lang="en-US" smtClean="0"/>
            </a:br>
            <a:endParaRPr lang="ru-RU"/>
          </a:p>
        </p:txBody>
      </p:sp>
      <p:sp>
        <p:nvSpPr>
          <p:cNvPr id="5" name="Прямоугольник 4"/>
          <p:cNvSpPr/>
          <p:nvPr/>
        </p:nvSpPr>
        <p:spPr>
          <a:xfrm>
            <a:off x="611560" y="0"/>
            <a:ext cx="8064896" cy="923330"/>
          </a:xfrm>
          <a:prstGeom prst="rect">
            <a:avLst/>
          </a:prstGeom>
        </p:spPr>
        <p:txBody>
          <a:bodyPr wrap="square">
            <a:spAutoFit/>
          </a:bodyPr>
          <a:lstStyle/>
          <a:p>
            <a:r>
              <a:rPr lang="ru-RU" b="1" smtClean="0">
                <a:solidFill>
                  <a:schemeClr val="accent4">
                    <a:lumMod val="50000"/>
                  </a:schemeClr>
                </a:solidFill>
              </a:rPr>
              <a:t>Центр библиотечного обслуживания" </a:t>
            </a:r>
            <a:br>
              <a:rPr lang="ru-RU" b="1" smtClean="0">
                <a:solidFill>
                  <a:schemeClr val="accent4">
                    <a:lumMod val="50000"/>
                  </a:schemeClr>
                </a:solidFill>
              </a:rPr>
            </a:br>
            <a:r>
              <a:rPr lang="ru-RU" b="1" smtClean="0">
                <a:solidFill>
                  <a:schemeClr val="accent4">
                    <a:lumMod val="50000"/>
                  </a:schemeClr>
                </a:solidFill>
              </a:rPr>
              <a:t>Ямало-Ненецкий автономный округ, </a:t>
            </a:r>
          </a:p>
          <a:p>
            <a:r>
              <a:rPr lang="ru-RU" b="1" smtClean="0">
                <a:solidFill>
                  <a:schemeClr val="accent4">
                    <a:lumMod val="50000"/>
                  </a:schemeClr>
                </a:solidFill>
              </a:rPr>
              <a:t>Фотозона "</a:t>
            </a:r>
            <a:r>
              <a:rPr lang="en-US" b="1" smtClean="0">
                <a:solidFill>
                  <a:schemeClr val="accent4">
                    <a:lumMod val="50000"/>
                  </a:schemeClr>
                </a:solidFill>
              </a:rPr>
              <a:t>Halloween"</a:t>
            </a:r>
            <a:endParaRPr lang="ru-RU" b="1">
              <a:solidFill>
                <a:schemeClr val="accent4">
                  <a:lumMod val="50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0"/>
            <a:ext cx="8892480" cy="923330"/>
          </a:xfrm>
          <a:prstGeom prst="rect">
            <a:avLst/>
          </a:prstGeom>
        </p:spPr>
        <p:txBody>
          <a:bodyPr wrap="square">
            <a:spAutoFit/>
          </a:bodyPr>
          <a:lstStyle/>
          <a:p>
            <a:pPr algn="ctr"/>
            <a:r>
              <a:rPr lang="ru-RU" b="1" smtClean="0">
                <a:solidFill>
                  <a:schemeClr val="accent4">
                    <a:lumMod val="50000"/>
                  </a:schemeClr>
                </a:solidFill>
              </a:rPr>
              <a:t>Сельская библиотека МБУК "Устюженская ЦБС</a:t>
            </a:r>
          </a:p>
          <a:p>
            <a:pPr algn="ctr"/>
            <a:r>
              <a:rPr lang="ru-RU" b="1" smtClean="0">
                <a:solidFill>
                  <a:schemeClr val="accent4">
                    <a:lumMod val="50000"/>
                  </a:schemeClr>
                </a:solidFill>
              </a:rPr>
              <a:t>«Уголок крестьянского быта"</a:t>
            </a:r>
            <a:r>
              <a:rPr lang="ru-RU" smtClean="0"/>
              <a:t/>
            </a:r>
            <a:br>
              <a:rPr lang="ru-RU" smtClean="0"/>
            </a:br>
            <a:endParaRPr lang="ru-RU"/>
          </a:p>
        </p:txBody>
      </p:sp>
      <p:pic>
        <p:nvPicPr>
          <p:cNvPr id="59394" name="Picture 2" descr="https://pp.userapi.com/c844320/v844320461/122c98/_kZM45YGEO8.jpg"/>
          <p:cNvPicPr>
            <a:picLocks noChangeAspect="1" noChangeArrowheads="1"/>
          </p:cNvPicPr>
          <p:nvPr/>
        </p:nvPicPr>
        <p:blipFill>
          <a:blip r:embed="rId2" cstate="print"/>
          <a:srcRect/>
          <a:stretch>
            <a:fillRect/>
          </a:stretch>
        </p:blipFill>
        <p:spPr bwMode="auto">
          <a:xfrm>
            <a:off x="611560" y="764704"/>
            <a:ext cx="7728859" cy="579664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pp.userapi.com/c849128/v849128274/af776/VJIFpWTDxBA.jpg"/>
          <p:cNvPicPr>
            <a:picLocks noChangeAspect="1" noChangeArrowheads="1"/>
          </p:cNvPicPr>
          <p:nvPr/>
        </p:nvPicPr>
        <p:blipFill>
          <a:blip r:embed="rId2" cstate="print"/>
          <a:srcRect/>
          <a:stretch>
            <a:fillRect/>
          </a:stretch>
        </p:blipFill>
        <p:spPr bwMode="auto">
          <a:xfrm>
            <a:off x="611560" y="836712"/>
            <a:ext cx="7416824" cy="5557191"/>
          </a:xfrm>
          <a:prstGeom prst="rect">
            <a:avLst/>
          </a:prstGeom>
          <a:noFill/>
        </p:spPr>
      </p:pic>
      <p:sp>
        <p:nvSpPr>
          <p:cNvPr id="3" name="Прямоугольник 2"/>
          <p:cNvSpPr/>
          <p:nvPr/>
        </p:nvSpPr>
        <p:spPr>
          <a:xfrm>
            <a:off x="3347864" y="0"/>
            <a:ext cx="2005549" cy="369332"/>
          </a:xfrm>
          <a:prstGeom prst="rect">
            <a:avLst/>
          </a:prstGeom>
        </p:spPr>
        <p:txBody>
          <a:bodyPr wrap="none">
            <a:spAutoFit/>
          </a:bodyPr>
          <a:lstStyle/>
          <a:p>
            <a:r>
              <a:rPr lang="ru-RU" smtClean="0"/>
              <a:t>100 лет ВЛКСМ», </a:t>
            </a:r>
            <a:endParaRPr lang="ru-RU"/>
          </a:p>
        </p:txBody>
      </p:sp>
      <p:sp>
        <p:nvSpPr>
          <p:cNvPr id="4" name="Прямоугольник 3"/>
          <p:cNvSpPr/>
          <p:nvPr/>
        </p:nvSpPr>
        <p:spPr>
          <a:xfrm>
            <a:off x="2339752" y="404664"/>
            <a:ext cx="4356834" cy="369332"/>
          </a:xfrm>
          <a:prstGeom prst="rect">
            <a:avLst/>
          </a:prstGeom>
        </p:spPr>
        <p:txBody>
          <a:bodyPr wrap="none">
            <a:spAutoFit/>
          </a:bodyPr>
          <a:lstStyle/>
          <a:p>
            <a:r>
              <a:rPr lang="ru-RU" smtClean="0"/>
              <a:t>библиотека Закладинского КДЦ -филиала </a:t>
            </a:r>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pp.userapi.com/c851324/v851324337/32daa/8IZcbjpw_mo.jpg"/>
          <p:cNvPicPr>
            <a:picLocks noChangeAspect="1" noChangeArrowheads="1"/>
          </p:cNvPicPr>
          <p:nvPr/>
        </p:nvPicPr>
        <p:blipFill>
          <a:blip r:embed="rId2" cstate="print"/>
          <a:srcRect/>
          <a:stretch>
            <a:fillRect/>
          </a:stretch>
        </p:blipFill>
        <p:spPr bwMode="auto">
          <a:xfrm>
            <a:off x="323528" y="908720"/>
            <a:ext cx="8530636" cy="5711527"/>
          </a:xfrm>
          <a:prstGeom prst="rect">
            <a:avLst/>
          </a:prstGeom>
          <a:noFill/>
        </p:spPr>
      </p:pic>
      <p:sp>
        <p:nvSpPr>
          <p:cNvPr id="3" name="Прямоугольник 2"/>
          <p:cNvSpPr/>
          <p:nvPr/>
        </p:nvSpPr>
        <p:spPr>
          <a:xfrm>
            <a:off x="2987824" y="0"/>
            <a:ext cx="2956130" cy="369332"/>
          </a:xfrm>
          <a:prstGeom prst="rect">
            <a:avLst/>
          </a:prstGeom>
        </p:spPr>
        <p:txBody>
          <a:bodyPr wrap="none">
            <a:spAutoFit/>
          </a:bodyPr>
          <a:lstStyle/>
          <a:p>
            <a:r>
              <a:rPr lang="ru-RU" b="1" smtClean="0">
                <a:solidFill>
                  <a:schemeClr val="accent4">
                    <a:lumMod val="50000"/>
                  </a:schemeClr>
                </a:solidFill>
              </a:rPr>
              <a:t>МБУК "ЦБС г.Белгорода"</a:t>
            </a:r>
            <a:endParaRPr lang="ru-RU" b="1">
              <a:solidFill>
                <a:schemeClr val="accent4">
                  <a:lumMod val="50000"/>
                </a:schemeClr>
              </a:solidFill>
            </a:endParaRPr>
          </a:p>
        </p:txBody>
      </p:sp>
      <p:sp>
        <p:nvSpPr>
          <p:cNvPr id="4" name="Прямоугольник 3"/>
          <p:cNvSpPr/>
          <p:nvPr/>
        </p:nvSpPr>
        <p:spPr>
          <a:xfrm>
            <a:off x="2915816" y="476672"/>
            <a:ext cx="2804870" cy="369332"/>
          </a:xfrm>
          <a:prstGeom prst="rect">
            <a:avLst/>
          </a:prstGeom>
        </p:spPr>
        <p:txBody>
          <a:bodyPr wrap="none">
            <a:spAutoFit/>
          </a:bodyPr>
          <a:lstStyle/>
          <a:p>
            <a:r>
              <a:rPr lang="ru-RU" b="1" smtClean="0">
                <a:solidFill>
                  <a:schemeClr val="accent4">
                    <a:lumMod val="50000"/>
                  </a:schemeClr>
                </a:solidFill>
              </a:rPr>
              <a:t>«В Малахитовой стране»</a:t>
            </a:r>
            <a:endParaRPr lang="ru-RU" b="1">
              <a:solidFill>
                <a:schemeClr val="accent4">
                  <a:lumMod val="5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pp.userapi.com/c848636/v848636773/93706/PO7144QVJdQ.jpg"/>
          <p:cNvPicPr>
            <a:picLocks noChangeAspect="1" noChangeArrowheads="1"/>
          </p:cNvPicPr>
          <p:nvPr/>
        </p:nvPicPr>
        <p:blipFill>
          <a:blip r:embed="rId2" cstate="print"/>
          <a:srcRect/>
          <a:stretch>
            <a:fillRect/>
          </a:stretch>
        </p:blipFill>
        <p:spPr bwMode="auto">
          <a:xfrm>
            <a:off x="395536" y="1196752"/>
            <a:ext cx="7705399" cy="5115670"/>
          </a:xfrm>
          <a:prstGeom prst="rect">
            <a:avLst/>
          </a:prstGeom>
          <a:noFill/>
        </p:spPr>
      </p:pic>
      <p:sp>
        <p:nvSpPr>
          <p:cNvPr id="3" name="Прямоугольник 2"/>
          <p:cNvSpPr/>
          <p:nvPr/>
        </p:nvSpPr>
        <p:spPr>
          <a:xfrm>
            <a:off x="1547664" y="404664"/>
            <a:ext cx="5580112" cy="646331"/>
          </a:xfrm>
          <a:prstGeom prst="rect">
            <a:avLst/>
          </a:prstGeom>
        </p:spPr>
        <p:txBody>
          <a:bodyPr wrap="square">
            <a:spAutoFit/>
          </a:bodyPr>
          <a:lstStyle/>
          <a:p>
            <a:r>
              <a:rPr lang="ru-RU" b="1" smtClean="0">
                <a:solidFill>
                  <a:schemeClr val="accent4">
                    <a:lumMod val="50000"/>
                  </a:schemeClr>
                </a:solidFill>
              </a:rPr>
              <a:t>Экранизация романа А Беляева «Голова профессора Доуэля» </a:t>
            </a:r>
            <a:endParaRPr lang="ru-RU" b="1">
              <a:solidFill>
                <a:schemeClr val="accent4">
                  <a:lumMod val="50000"/>
                </a:schemeClr>
              </a:solidFill>
            </a:endParaRPr>
          </a:p>
        </p:txBody>
      </p:sp>
      <p:sp>
        <p:nvSpPr>
          <p:cNvPr id="4" name="Прямоугольник 3"/>
          <p:cNvSpPr/>
          <p:nvPr/>
        </p:nvSpPr>
        <p:spPr>
          <a:xfrm>
            <a:off x="2123728" y="6488668"/>
            <a:ext cx="4642681" cy="369332"/>
          </a:xfrm>
          <a:prstGeom prst="rect">
            <a:avLst/>
          </a:prstGeom>
        </p:spPr>
        <p:txBody>
          <a:bodyPr wrap="none">
            <a:spAutoFit/>
          </a:bodyPr>
          <a:lstStyle/>
          <a:p>
            <a:r>
              <a:rPr lang="ru-RU" b="1" smtClean="0">
                <a:solidFill>
                  <a:schemeClr val="accent4">
                    <a:lumMod val="50000"/>
                  </a:schemeClr>
                </a:solidFill>
              </a:rPr>
              <a:t>МБУК «ЦБС» городского округа Ступино </a:t>
            </a:r>
            <a:endParaRPr lang="ru-RU" b="1">
              <a:solidFill>
                <a:schemeClr val="accent4">
                  <a:lumMod val="50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260648"/>
            <a:ext cx="5472608" cy="369332"/>
          </a:xfrm>
          <a:prstGeom prst="rect">
            <a:avLst/>
          </a:prstGeom>
        </p:spPr>
        <p:txBody>
          <a:bodyPr wrap="square">
            <a:spAutoFit/>
          </a:bodyPr>
          <a:lstStyle/>
          <a:p>
            <a:r>
              <a:rPr lang="ru-RU" b="1" smtClean="0">
                <a:solidFill>
                  <a:schemeClr val="accent4">
                    <a:lumMod val="50000"/>
                  </a:schemeClr>
                </a:solidFill>
              </a:rPr>
              <a:t>Фотозона «Я герой книг Джорджа Мартина». </a:t>
            </a:r>
            <a:endParaRPr lang="ru-RU" b="1">
              <a:solidFill>
                <a:schemeClr val="accent4">
                  <a:lumMod val="50000"/>
                </a:schemeClr>
              </a:solidFill>
            </a:endParaRPr>
          </a:p>
        </p:txBody>
      </p:sp>
      <p:pic>
        <p:nvPicPr>
          <p:cNvPr id="79874" name="Picture 2" descr="https://pp.userapi.com/c847020/v847020139/fda25/z4Z62vQxY58.jpg"/>
          <p:cNvPicPr>
            <a:picLocks noChangeAspect="1" noChangeArrowheads="1"/>
          </p:cNvPicPr>
          <p:nvPr/>
        </p:nvPicPr>
        <p:blipFill>
          <a:blip r:embed="rId2" cstate="print"/>
          <a:srcRect/>
          <a:stretch>
            <a:fillRect/>
          </a:stretch>
        </p:blipFill>
        <p:spPr bwMode="auto">
          <a:xfrm>
            <a:off x="395536" y="980728"/>
            <a:ext cx="8363066" cy="55732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s://pp.userapi.com/c847020/v847020139/fda61/pCPeVQnE_Xo.jpg"/>
          <p:cNvPicPr>
            <a:picLocks noChangeAspect="1" noChangeArrowheads="1"/>
          </p:cNvPicPr>
          <p:nvPr/>
        </p:nvPicPr>
        <p:blipFill>
          <a:blip r:embed="rId2" cstate="print"/>
          <a:srcRect/>
          <a:stretch>
            <a:fillRect/>
          </a:stretch>
        </p:blipFill>
        <p:spPr bwMode="auto">
          <a:xfrm>
            <a:off x="179512" y="836712"/>
            <a:ext cx="8725320" cy="5818016"/>
          </a:xfrm>
          <a:prstGeom prst="rect">
            <a:avLst/>
          </a:prstGeom>
          <a:noFill/>
        </p:spPr>
      </p:pic>
      <p:sp>
        <p:nvSpPr>
          <p:cNvPr id="3" name="Прямоугольник 2"/>
          <p:cNvSpPr/>
          <p:nvPr/>
        </p:nvSpPr>
        <p:spPr>
          <a:xfrm>
            <a:off x="251520" y="0"/>
            <a:ext cx="8892480" cy="1200329"/>
          </a:xfrm>
          <a:prstGeom prst="rect">
            <a:avLst/>
          </a:prstGeom>
          <a:solidFill>
            <a:schemeClr val="bg1"/>
          </a:solidFill>
        </p:spPr>
        <p:txBody>
          <a:bodyPr wrap="square">
            <a:spAutoFit/>
          </a:bodyPr>
          <a:lstStyle/>
          <a:p>
            <a:r>
              <a:rPr lang="ru-RU" b="1" smtClean="0">
                <a:solidFill>
                  <a:schemeClr val="accent4">
                    <a:lumMod val="50000"/>
                  </a:schemeClr>
                </a:solidFill>
              </a:rPr>
              <a:t>Чтобы обратить внимание гостей Библионочи к книгам писателя, которые значительно отличаются от одноимённого сериала, сотрудники библиотеки решили воспользоваться увлечением молодёжи фотосессиями и оформить в библиотеке тематическую фотозону. </a:t>
            </a:r>
            <a:endParaRPr lang="ru-RU" b="1">
              <a:solidFill>
                <a:schemeClr val="accent4">
                  <a:lumMod val="5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305342"/>
            <a:ext cx="8352928" cy="4524315"/>
          </a:xfrm>
          <a:prstGeom prst="rect">
            <a:avLst/>
          </a:prstGeom>
        </p:spPr>
        <p:txBody>
          <a:bodyPr wrap="square">
            <a:spAutoFit/>
          </a:bodyPr>
          <a:lstStyle/>
          <a:p>
            <a:r>
              <a:rPr lang="ru-RU" sz="2400" b="1" i="1" smtClean="0"/>
              <a:t>Специальные места для фотографирования и селфи в библиотеках сейчас становятся довольно популярными. Среди них есть как постоянные экспозиции, так и временные, приуроченные к какому-нибудь важному событию или акции. Для организации таких атмосферных местечек библиотеки используют как свои помещения, так и другие пространства. Практика показывает, что фотозона современной читальни - это хороший способ нативной (естественной) рекламы: снимки, сделанные читателями, в один клик разлетаются по соцсетям, формируя положительный имидж и посетителя, и самой библиотеки</a:t>
            </a:r>
            <a:endParaRPr lang="ru-RU" sz="2400" b="1" i="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60648"/>
            <a:ext cx="7704856" cy="1477328"/>
          </a:xfrm>
          <a:prstGeom prst="rect">
            <a:avLst/>
          </a:prstGeom>
        </p:spPr>
        <p:txBody>
          <a:bodyPr wrap="square">
            <a:spAutoFit/>
          </a:bodyPr>
          <a:lstStyle/>
          <a:p>
            <a:r>
              <a:rPr lang="ru-RU" b="1" smtClean="0">
                <a:solidFill>
                  <a:schemeClr val="accent4">
                    <a:lumMod val="50000"/>
                  </a:schemeClr>
                </a:solidFill>
              </a:rPr>
              <a:t>Все декорации для фотозоны были созданы руками сотрудников библиотеки. При изготовлении декораций старались придерживаться текста книги. Например, яйца дракона «величиной примерно с человеческую голову, со скорлупой, покрытой множеством крохотных чешуек».</a:t>
            </a:r>
            <a:endParaRPr lang="ru-RU" b="1">
              <a:solidFill>
                <a:schemeClr val="accent4">
                  <a:lumMod val="50000"/>
                </a:schemeClr>
              </a:solidFill>
            </a:endParaRPr>
          </a:p>
        </p:txBody>
      </p:sp>
      <p:pic>
        <p:nvPicPr>
          <p:cNvPr id="81922" name="Picture 2" descr="https://pp.userapi.com/c847020/v847020139/fda1b/T_xwlI39gGQ.jpg"/>
          <p:cNvPicPr>
            <a:picLocks noChangeAspect="1" noChangeArrowheads="1"/>
          </p:cNvPicPr>
          <p:nvPr/>
        </p:nvPicPr>
        <p:blipFill>
          <a:blip r:embed="rId2" cstate="print"/>
          <a:srcRect/>
          <a:stretch>
            <a:fillRect/>
          </a:stretch>
        </p:blipFill>
        <p:spPr bwMode="auto">
          <a:xfrm>
            <a:off x="1115616" y="1988840"/>
            <a:ext cx="6575522" cy="438453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pp.userapi.com/c849520/v849520381/a6017/Mjvvko1YM1M.jpg"/>
          <p:cNvPicPr>
            <a:picLocks noChangeAspect="1" noChangeArrowheads="1"/>
          </p:cNvPicPr>
          <p:nvPr/>
        </p:nvPicPr>
        <p:blipFill>
          <a:blip r:embed="rId2" cstate="print"/>
          <a:srcRect/>
          <a:stretch>
            <a:fillRect/>
          </a:stretch>
        </p:blipFill>
        <p:spPr bwMode="auto">
          <a:xfrm>
            <a:off x="827584" y="476672"/>
            <a:ext cx="7623860" cy="6075264"/>
          </a:xfrm>
          <a:prstGeom prst="rect">
            <a:avLst/>
          </a:prstGeom>
          <a:noFill/>
        </p:spPr>
      </p:pic>
      <p:sp>
        <p:nvSpPr>
          <p:cNvPr id="3" name="Прямоугольник 2"/>
          <p:cNvSpPr/>
          <p:nvPr/>
        </p:nvSpPr>
        <p:spPr>
          <a:xfrm>
            <a:off x="1331640" y="0"/>
            <a:ext cx="6372200" cy="369332"/>
          </a:xfrm>
          <a:prstGeom prst="rect">
            <a:avLst/>
          </a:prstGeom>
        </p:spPr>
        <p:txBody>
          <a:bodyPr wrap="square">
            <a:spAutoFit/>
          </a:bodyPr>
          <a:lstStyle/>
          <a:p>
            <a:r>
              <a:rPr lang="ru-RU" b="1" smtClean="0">
                <a:solidFill>
                  <a:schemeClr val="accent4">
                    <a:lumMod val="50000"/>
                  </a:schemeClr>
                </a:solidFill>
              </a:rPr>
              <a:t>Фотозона «Генеалогическое древо библиотеки» </a:t>
            </a:r>
            <a:endParaRPr lang="ru-RU" b="1">
              <a:solidFill>
                <a:schemeClr val="accent4">
                  <a:lumMod val="50000"/>
                </a:schemeClr>
              </a:solidFill>
            </a:endParaRPr>
          </a:p>
        </p:txBody>
      </p:sp>
      <p:sp>
        <p:nvSpPr>
          <p:cNvPr id="4" name="Прямоугольник 3"/>
          <p:cNvSpPr/>
          <p:nvPr/>
        </p:nvSpPr>
        <p:spPr>
          <a:xfrm>
            <a:off x="251520" y="1412776"/>
            <a:ext cx="2664296" cy="3693319"/>
          </a:xfrm>
          <a:prstGeom prst="rect">
            <a:avLst/>
          </a:prstGeom>
          <a:solidFill>
            <a:schemeClr val="bg1"/>
          </a:solidFill>
        </p:spPr>
        <p:txBody>
          <a:bodyPr wrap="square">
            <a:spAutoFit/>
          </a:bodyPr>
          <a:lstStyle/>
          <a:p>
            <a:r>
              <a:rPr lang="ru-RU" smtClean="0">
                <a:solidFill>
                  <a:schemeClr val="accent4">
                    <a:lumMod val="50000"/>
                  </a:schemeClr>
                </a:solidFill>
              </a:rPr>
              <a:t>История библиотеки показана в виде генеалогического древа, где вместо «плодов» на ветвях вырастут основные памятные даты. Для реализации этой идеи из пенопласта был вырезан макет дерева, на ветвях размещены таблички с ключевыми датами из истории библиотеки, </a:t>
            </a:r>
            <a:endParaRPr lang="ru-RU">
              <a:solidFill>
                <a:schemeClr val="accent4">
                  <a:lumMod val="5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712968" cy="1477328"/>
          </a:xfrm>
          <a:prstGeom prst="rect">
            <a:avLst/>
          </a:prstGeom>
        </p:spPr>
        <p:txBody>
          <a:bodyPr wrap="square">
            <a:spAutoFit/>
          </a:bodyPr>
          <a:lstStyle/>
          <a:p>
            <a:r>
              <a:rPr lang="ru-RU" b="1" smtClean="0">
                <a:solidFill>
                  <a:schemeClr val="accent4">
                    <a:lumMod val="50000"/>
                  </a:schemeClr>
                </a:solidFill>
              </a:rPr>
              <a:t>«Литературный рататуй». Детская библиотека города Урай </a:t>
            </a:r>
            <a:br>
              <a:rPr lang="ru-RU" b="1" smtClean="0">
                <a:solidFill>
                  <a:schemeClr val="accent4">
                    <a:lumMod val="50000"/>
                  </a:schemeClr>
                </a:solidFill>
              </a:rPr>
            </a:br>
            <a:r>
              <a:rPr lang="ru-RU" b="1" smtClean="0">
                <a:solidFill>
                  <a:schemeClr val="accent4">
                    <a:lumMod val="50000"/>
                  </a:schemeClr>
                </a:solidFill>
              </a:rPr>
              <a:t>Библиотечное пространство оформлено как арт – площадка к кулинарному параду «Виртуозы кухни», где через особенные названия одного и того же блюда у разных народов будут представлены произведения мировой художественной литературы</a:t>
            </a:r>
            <a:endParaRPr lang="ru-RU" b="1">
              <a:solidFill>
                <a:schemeClr val="accent4">
                  <a:lumMod val="50000"/>
                </a:schemeClr>
              </a:solidFill>
            </a:endParaRPr>
          </a:p>
        </p:txBody>
      </p:sp>
      <p:pic>
        <p:nvPicPr>
          <p:cNvPr id="60418" name="Picture 2" descr="https://pp.userapi.com/c852236/v852236606/2d016/eQf6lrA59Ko.jpg"/>
          <p:cNvPicPr>
            <a:picLocks noChangeAspect="1" noChangeArrowheads="1"/>
          </p:cNvPicPr>
          <p:nvPr/>
        </p:nvPicPr>
        <p:blipFill>
          <a:blip r:embed="rId2" cstate="print"/>
          <a:srcRect/>
          <a:stretch>
            <a:fillRect/>
          </a:stretch>
        </p:blipFill>
        <p:spPr bwMode="auto">
          <a:xfrm>
            <a:off x="395536" y="2060848"/>
            <a:ext cx="3254518" cy="4339357"/>
          </a:xfrm>
          <a:prstGeom prst="rect">
            <a:avLst/>
          </a:prstGeom>
          <a:noFill/>
        </p:spPr>
      </p:pic>
      <p:pic>
        <p:nvPicPr>
          <p:cNvPr id="60420" name="Picture 4" descr="https://pp.userapi.com/c852236/v852236606/2d034/hHWCVf1whIY.jpg"/>
          <p:cNvPicPr>
            <a:picLocks noChangeAspect="1" noChangeArrowheads="1"/>
          </p:cNvPicPr>
          <p:nvPr/>
        </p:nvPicPr>
        <p:blipFill>
          <a:blip r:embed="rId3" cstate="print"/>
          <a:srcRect/>
          <a:stretch>
            <a:fillRect/>
          </a:stretch>
        </p:blipFill>
        <p:spPr bwMode="auto">
          <a:xfrm>
            <a:off x="4499992" y="1484784"/>
            <a:ext cx="3888432" cy="518457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pp.userapi.com/c845021/v845021633/118603/8D4tSvuKWGk.jpg"/>
          <p:cNvPicPr>
            <a:picLocks noChangeAspect="1" noChangeArrowheads="1"/>
          </p:cNvPicPr>
          <p:nvPr/>
        </p:nvPicPr>
        <p:blipFill>
          <a:blip r:embed="rId2" cstate="print"/>
          <a:srcRect/>
          <a:stretch>
            <a:fillRect/>
          </a:stretch>
        </p:blipFill>
        <p:spPr bwMode="auto">
          <a:xfrm>
            <a:off x="467544" y="404664"/>
            <a:ext cx="8064896" cy="6234542"/>
          </a:xfrm>
          <a:prstGeom prst="rect">
            <a:avLst/>
          </a:prstGeom>
          <a:noFill/>
        </p:spPr>
      </p:pic>
      <p:sp>
        <p:nvSpPr>
          <p:cNvPr id="3" name="Прямоугольник 2"/>
          <p:cNvSpPr/>
          <p:nvPr/>
        </p:nvSpPr>
        <p:spPr>
          <a:xfrm>
            <a:off x="2987824" y="0"/>
            <a:ext cx="2915285" cy="369332"/>
          </a:xfrm>
          <a:prstGeom prst="rect">
            <a:avLst/>
          </a:prstGeom>
        </p:spPr>
        <p:txBody>
          <a:bodyPr wrap="none">
            <a:spAutoFit/>
          </a:bodyPr>
          <a:lstStyle/>
          <a:p>
            <a:r>
              <a:rPr lang="ru-RU" b="1" smtClean="0">
                <a:solidFill>
                  <a:schemeClr val="accent4">
                    <a:lumMod val="50000"/>
                  </a:schemeClr>
                </a:solidFill>
              </a:rPr>
              <a:t>Фотозона «Время читать»</a:t>
            </a:r>
            <a:endParaRPr lang="ru-RU" b="1">
              <a:solidFill>
                <a:schemeClr val="accent4">
                  <a:lumMod val="50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9396536" cy="923330"/>
          </a:xfrm>
          <a:prstGeom prst="rect">
            <a:avLst/>
          </a:prstGeom>
        </p:spPr>
        <p:txBody>
          <a:bodyPr wrap="square">
            <a:spAutoFit/>
          </a:bodyPr>
          <a:lstStyle/>
          <a:p>
            <a:pPr algn="ctr"/>
            <a:r>
              <a:rPr lang="ru-RU" b="1" smtClean="0">
                <a:solidFill>
                  <a:schemeClr val="accent4">
                    <a:lumMod val="50000"/>
                  </a:schemeClr>
                </a:solidFill>
              </a:rPr>
              <a:t>Фотозона ВНЕ библиотеки </a:t>
            </a:r>
            <a:br>
              <a:rPr lang="ru-RU" b="1" smtClean="0">
                <a:solidFill>
                  <a:schemeClr val="accent4">
                    <a:lumMod val="50000"/>
                  </a:schemeClr>
                </a:solidFill>
              </a:rPr>
            </a:br>
            <a:r>
              <a:rPr lang="ru-RU" b="1" smtClean="0">
                <a:solidFill>
                  <a:schemeClr val="accent4">
                    <a:lumMod val="50000"/>
                  </a:schemeClr>
                </a:solidFill>
              </a:rPr>
              <a:t>БиблиоПальма на БиблиоОстрове в рамках празднования Дня города </a:t>
            </a:r>
            <a:r>
              <a:rPr lang="ru-RU" smtClean="0"/>
              <a:t/>
            </a:r>
            <a:br>
              <a:rPr lang="ru-RU" smtClean="0"/>
            </a:br>
            <a:endParaRPr lang="ru-RU"/>
          </a:p>
        </p:txBody>
      </p:sp>
      <p:pic>
        <p:nvPicPr>
          <p:cNvPr id="63490" name="Picture 2" descr="https://pp.userapi.com/c850136/v850136217/55ff9/pgbzZxDcJ0w.jpg"/>
          <p:cNvPicPr>
            <a:picLocks noChangeAspect="1" noChangeArrowheads="1"/>
          </p:cNvPicPr>
          <p:nvPr/>
        </p:nvPicPr>
        <p:blipFill>
          <a:blip r:embed="rId2" cstate="print"/>
          <a:srcRect/>
          <a:stretch>
            <a:fillRect/>
          </a:stretch>
        </p:blipFill>
        <p:spPr bwMode="auto">
          <a:xfrm>
            <a:off x="1331640" y="666836"/>
            <a:ext cx="6790216" cy="6191164"/>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pp.userapi.com/c844418/v844418134/112055/SFcqZZw2_xM.jpg"/>
          <p:cNvPicPr>
            <a:picLocks noChangeAspect="1" noChangeArrowheads="1"/>
          </p:cNvPicPr>
          <p:nvPr/>
        </p:nvPicPr>
        <p:blipFill>
          <a:blip r:embed="rId2" cstate="print"/>
          <a:srcRect/>
          <a:stretch>
            <a:fillRect/>
          </a:stretch>
        </p:blipFill>
        <p:spPr bwMode="auto">
          <a:xfrm>
            <a:off x="539552" y="654660"/>
            <a:ext cx="7920880" cy="5940661"/>
          </a:xfrm>
          <a:prstGeom prst="rect">
            <a:avLst/>
          </a:prstGeom>
          <a:noFill/>
        </p:spPr>
      </p:pic>
      <p:sp>
        <p:nvSpPr>
          <p:cNvPr id="3" name="Прямоугольник 2"/>
          <p:cNvSpPr/>
          <p:nvPr/>
        </p:nvSpPr>
        <p:spPr>
          <a:xfrm>
            <a:off x="1187624" y="0"/>
            <a:ext cx="7272808" cy="923330"/>
          </a:xfrm>
          <a:prstGeom prst="rect">
            <a:avLst/>
          </a:prstGeom>
        </p:spPr>
        <p:txBody>
          <a:bodyPr wrap="square">
            <a:spAutoFit/>
          </a:bodyPr>
          <a:lstStyle/>
          <a:p>
            <a:r>
              <a:rPr lang="ru-RU" b="1" smtClean="0">
                <a:solidFill>
                  <a:schemeClr val="accent4">
                    <a:lumMod val="50000"/>
                  </a:schemeClr>
                </a:solidFill>
              </a:rPr>
              <a:t>Фотозона «За кружкой чая с любимой книгой» Библиотечный отдел Чамлыкского сельского поселения МО Лабинский район </a:t>
            </a:r>
            <a:r>
              <a:rPr lang="ru-RU" smtClean="0"/>
              <a:t>Краснодарского края </a:t>
            </a:r>
            <a:endParaRPr lang="ru-RU"/>
          </a:p>
        </p:txBody>
      </p:sp>
      <p:sp>
        <p:nvSpPr>
          <p:cNvPr id="4" name="Прямоугольник 3"/>
          <p:cNvSpPr/>
          <p:nvPr/>
        </p:nvSpPr>
        <p:spPr>
          <a:xfrm>
            <a:off x="2627784" y="6309320"/>
            <a:ext cx="3456844" cy="369332"/>
          </a:xfrm>
          <a:prstGeom prst="rect">
            <a:avLst/>
          </a:prstGeom>
        </p:spPr>
        <p:txBody>
          <a:bodyPr wrap="none">
            <a:spAutoFit/>
          </a:bodyPr>
          <a:lstStyle/>
          <a:p>
            <a:r>
              <a:rPr lang="ru-RU" smtClean="0"/>
              <a:t>на праздновании «Дня станицы» </a:t>
            </a:r>
            <a:endParaRPr lang="ru-RU"/>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pp.userapi.com/c850336/v850336462/541f5/a2EvLYnpnO0.jpg"/>
          <p:cNvPicPr>
            <a:picLocks noChangeAspect="1" noChangeArrowheads="1"/>
          </p:cNvPicPr>
          <p:nvPr/>
        </p:nvPicPr>
        <p:blipFill>
          <a:blip r:embed="rId2" cstate="print"/>
          <a:srcRect/>
          <a:stretch>
            <a:fillRect/>
          </a:stretch>
        </p:blipFill>
        <p:spPr bwMode="auto">
          <a:xfrm>
            <a:off x="611560" y="476672"/>
            <a:ext cx="7696146" cy="6156917"/>
          </a:xfrm>
          <a:prstGeom prst="rect">
            <a:avLst/>
          </a:prstGeom>
          <a:noFill/>
        </p:spPr>
      </p:pic>
      <p:sp>
        <p:nvSpPr>
          <p:cNvPr id="3" name="Прямоугольник 2"/>
          <p:cNvSpPr/>
          <p:nvPr/>
        </p:nvSpPr>
        <p:spPr>
          <a:xfrm>
            <a:off x="2195736" y="0"/>
            <a:ext cx="4572000" cy="369332"/>
          </a:xfrm>
          <a:prstGeom prst="rect">
            <a:avLst/>
          </a:prstGeom>
        </p:spPr>
        <p:txBody>
          <a:bodyPr>
            <a:spAutoFit/>
          </a:bodyPr>
          <a:lstStyle/>
          <a:p>
            <a:r>
              <a:rPr lang="ru-RU" b="1" smtClean="0">
                <a:solidFill>
                  <a:schemeClr val="accent4">
                    <a:lumMod val="50000"/>
                  </a:schemeClr>
                </a:solidFill>
              </a:rPr>
              <a:t>ЦРБ г. Н. Новгорода. </a:t>
            </a:r>
            <a:endParaRPr lang="ru-RU" b="1">
              <a:solidFill>
                <a:schemeClr val="accent4">
                  <a:lumMod val="50000"/>
                </a:schemeClr>
              </a:solidFill>
            </a:endParaRPr>
          </a:p>
        </p:txBody>
      </p:sp>
      <p:sp>
        <p:nvSpPr>
          <p:cNvPr id="4" name="Прямоугольник 3"/>
          <p:cNvSpPr/>
          <p:nvPr/>
        </p:nvSpPr>
        <p:spPr>
          <a:xfrm>
            <a:off x="4572000" y="0"/>
            <a:ext cx="4572000" cy="646331"/>
          </a:xfrm>
          <a:prstGeom prst="rect">
            <a:avLst/>
          </a:prstGeom>
        </p:spPr>
        <p:txBody>
          <a:bodyPr>
            <a:spAutoFit/>
          </a:bodyPr>
          <a:lstStyle/>
          <a:p>
            <a:r>
              <a:rPr lang="ru-RU" b="1" smtClean="0">
                <a:solidFill>
                  <a:schemeClr val="accent4">
                    <a:lumMod val="50000"/>
                  </a:schemeClr>
                </a:solidFill>
              </a:rPr>
              <a:t>Фотозона  «Английский детектив» </a:t>
            </a:r>
            <a:r>
              <a:rPr lang="ru-RU" smtClean="0"/>
              <a:t/>
            </a:r>
            <a:br>
              <a:rPr lang="ru-RU" smtClean="0"/>
            </a:br>
            <a:endParaRPr lang="ru-RU"/>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pp.userapi.com/c845418/v845418326/118f66/fdae6Mz23hY.jpg"/>
          <p:cNvPicPr>
            <a:picLocks noChangeAspect="1" noChangeArrowheads="1"/>
          </p:cNvPicPr>
          <p:nvPr/>
        </p:nvPicPr>
        <p:blipFill>
          <a:blip r:embed="rId2" cstate="print"/>
          <a:srcRect/>
          <a:stretch>
            <a:fillRect/>
          </a:stretch>
        </p:blipFill>
        <p:spPr bwMode="auto">
          <a:xfrm>
            <a:off x="2519264" y="836712"/>
            <a:ext cx="6624736" cy="5847744"/>
          </a:xfrm>
          <a:prstGeom prst="rect">
            <a:avLst/>
          </a:prstGeom>
          <a:noFill/>
        </p:spPr>
      </p:pic>
      <p:sp>
        <p:nvSpPr>
          <p:cNvPr id="3" name="Прямоугольник 2"/>
          <p:cNvSpPr/>
          <p:nvPr/>
        </p:nvSpPr>
        <p:spPr>
          <a:xfrm>
            <a:off x="2267744" y="0"/>
            <a:ext cx="4444230" cy="369332"/>
          </a:xfrm>
          <a:prstGeom prst="rect">
            <a:avLst/>
          </a:prstGeom>
        </p:spPr>
        <p:txBody>
          <a:bodyPr wrap="none">
            <a:spAutoFit/>
          </a:bodyPr>
          <a:lstStyle/>
          <a:p>
            <a:r>
              <a:rPr lang="ru-RU" smtClean="0"/>
              <a:t>фотозоны: «В космос всем открыта дверь!"</a:t>
            </a:r>
            <a:endParaRPr lang="ru-RU"/>
          </a:p>
        </p:txBody>
      </p:sp>
      <p:sp>
        <p:nvSpPr>
          <p:cNvPr id="4" name="Прямоугольник 3"/>
          <p:cNvSpPr/>
          <p:nvPr/>
        </p:nvSpPr>
        <p:spPr>
          <a:xfrm>
            <a:off x="2195736" y="332656"/>
            <a:ext cx="4572000" cy="646331"/>
          </a:xfrm>
          <a:prstGeom prst="rect">
            <a:avLst/>
          </a:prstGeom>
        </p:spPr>
        <p:txBody>
          <a:bodyPr>
            <a:spAutoFit/>
          </a:bodyPr>
          <a:lstStyle/>
          <a:p>
            <a:r>
              <a:rPr lang="ru-RU" smtClean="0"/>
              <a:t>Центральная детская библиотека города Мурманска </a:t>
            </a:r>
            <a:endParaRPr lang="ru-RU"/>
          </a:p>
        </p:txBody>
      </p:sp>
      <p:pic>
        <p:nvPicPr>
          <p:cNvPr id="66564" name="Picture 4" descr="https://pp.userapi.com/c845418/v845418703/1153fa/_zLEF8e1d4U.jpg"/>
          <p:cNvPicPr>
            <a:picLocks noChangeAspect="1" noChangeArrowheads="1"/>
          </p:cNvPicPr>
          <p:nvPr/>
        </p:nvPicPr>
        <p:blipFill>
          <a:blip r:embed="rId3" cstate="print"/>
          <a:srcRect/>
          <a:stretch>
            <a:fillRect/>
          </a:stretch>
        </p:blipFill>
        <p:spPr bwMode="auto">
          <a:xfrm>
            <a:off x="0" y="980728"/>
            <a:ext cx="3240360" cy="484037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pp.userapi.com/c851128/v851128047/2b9ac/XotoqLIJCAU.jpg"/>
          <p:cNvPicPr>
            <a:picLocks noChangeAspect="1" noChangeArrowheads="1"/>
          </p:cNvPicPr>
          <p:nvPr/>
        </p:nvPicPr>
        <p:blipFill>
          <a:blip r:embed="rId2" cstate="print"/>
          <a:srcRect/>
          <a:stretch>
            <a:fillRect/>
          </a:stretch>
        </p:blipFill>
        <p:spPr bwMode="auto">
          <a:xfrm>
            <a:off x="2483768" y="692696"/>
            <a:ext cx="4171167" cy="5954872"/>
          </a:xfrm>
          <a:prstGeom prst="rect">
            <a:avLst/>
          </a:prstGeom>
          <a:noFill/>
        </p:spPr>
      </p:pic>
      <p:sp>
        <p:nvSpPr>
          <p:cNvPr id="3" name="Прямоугольник 2"/>
          <p:cNvSpPr/>
          <p:nvPr/>
        </p:nvSpPr>
        <p:spPr>
          <a:xfrm>
            <a:off x="1691680" y="0"/>
            <a:ext cx="6192688" cy="923330"/>
          </a:xfrm>
          <a:prstGeom prst="rect">
            <a:avLst/>
          </a:prstGeom>
        </p:spPr>
        <p:txBody>
          <a:bodyPr wrap="square">
            <a:spAutoFit/>
          </a:bodyPr>
          <a:lstStyle/>
          <a:p>
            <a:r>
              <a:rPr lang="ru-RU" b="1" smtClean="0">
                <a:solidFill>
                  <a:schemeClr val="accent4">
                    <a:lumMod val="50000"/>
                  </a:schemeClr>
                </a:solidFill>
              </a:rPr>
              <a:t>Фотозона «Путешествие с кроликом к книголюбам» Центральная детская библиотека города Мурманска </a:t>
            </a:r>
            <a:r>
              <a:rPr lang="ru-RU" smtClean="0"/>
              <a:t/>
            </a:r>
            <a:br>
              <a:rPr lang="ru-RU" smtClean="0"/>
            </a:br>
            <a:r>
              <a:rPr lang="ru-RU" smtClean="0"/>
              <a:t> </a:t>
            </a:r>
            <a:endParaRPr lang="ru-RU"/>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55776" y="6309320"/>
            <a:ext cx="3551100" cy="369332"/>
          </a:xfrm>
          <a:prstGeom prst="rect">
            <a:avLst/>
          </a:prstGeom>
        </p:spPr>
        <p:txBody>
          <a:bodyPr wrap="none">
            <a:spAutoFit/>
          </a:bodyPr>
          <a:lstStyle/>
          <a:p>
            <a:r>
              <a:rPr lang="ru-RU" smtClean="0"/>
              <a:t>к 200-летнему юбилею Тургенева.</a:t>
            </a:r>
            <a:endParaRPr lang="ru-RU"/>
          </a:p>
        </p:txBody>
      </p:sp>
      <p:pic>
        <p:nvPicPr>
          <p:cNvPr id="69634" name="Picture 2" descr="https://pp.userapi.com/c850124/v850124149/50467/Mf2h05eVY5E.jpg"/>
          <p:cNvPicPr>
            <a:picLocks noChangeAspect="1" noChangeArrowheads="1"/>
          </p:cNvPicPr>
          <p:nvPr/>
        </p:nvPicPr>
        <p:blipFill>
          <a:blip r:embed="rId2" cstate="print"/>
          <a:srcRect/>
          <a:stretch>
            <a:fillRect/>
          </a:stretch>
        </p:blipFill>
        <p:spPr bwMode="auto">
          <a:xfrm>
            <a:off x="0" y="332656"/>
            <a:ext cx="4210945" cy="6316417"/>
          </a:xfrm>
          <a:prstGeom prst="rect">
            <a:avLst/>
          </a:prstGeom>
          <a:noFill/>
        </p:spPr>
      </p:pic>
      <p:pic>
        <p:nvPicPr>
          <p:cNvPr id="69636" name="Picture 4" descr="https://pp.userapi.com/c850124/v850124149/50449/_oOBchbPOBg.jpg"/>
          <p:cNvPicPr>
            <a:picLocks noChangeAspect="1" noChangeArrowheads="1"/>
          </p:cNvPicPr>
          <p:nvPr/>
        </p:nvPicPr>
        <p:blipFill>
          <a:blip r:embed="rId3" cstate="print"/>
          <a:srcRect/>
          <a:stretch>
            <a:fillRect/>
          </a:stretch>
        </p:blipFill>
        <p:spPr bwMode="auto">
          <a:xfrm>
            <a:off x="4499992" y="381436"/>
            <a:ext cx="4104456" cy="6156685"/>
          </a:xfrm>
          <a:prstGeom prst="rect">
            <a:avLst/>
          </a:prstGeom>
          <a:noFill/>
        </p:spPr>
      </p:pic>
      <p:sp>
        <p:nvSpPr>
          <p:cNvPr id="2" name="Прямоугольник 1"/>
          <p:cNvSpPr/>
          <p:nvPr/>
        </p:nvSpPr>
        <p:spPr>
          <a:xfrm>
            <a:off x="0" y="0"/>
            <a:ext cx="8892480" cy="646331"/>
          </a:xfrm>
          <a:prstGeom prst="rect">
            <a:avLst/>
          </a:prstGeom>
          <a:solidFill>
            <a:schemeClr val="bg1"/>
          </a:solidFill>
        </p:spPr>
        <p:txBody>
          <a:bodyPr wrap="square">
            <a:spAutoFit/>
          </a:bodyPr>
          <a:lstStyle/>
          <a:p>
            <a:r>
              <a:rPr lang="ru-RU" b="1" smtClean="0">
                <a:solidFill>
                  <a:schemeClr val="accent4">
                    <a:lumMod val="50000"/>
                  </a:schemeClr>
                </a:solidFill>
              </a:rPr>
              <a:t>Центральная детская библиотека, г. Оленегорск Мурманской области </a:t>
            </a:r>
          </a:p>
          <a:p>
            <a:r>
              <a:rPr lang="ru-RU" b="1" smtClean="0">
                <a:solidFill>
                  <a:schemeClr val="accent4">
                    <a:lumMod val="50000"/>
                  </a:schemeClr>
                </a:solidFill>
              </a:rPr>
              <a:t>Название фотозоны: «Дворянское гнездо». </a:t>
            </a:r>
            <a:endParaRPr lang="ru-RU" b="1">
              <a:solidFill>
                <a:schemeClr val="accent4">
                  <a:lumMod val="5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908720"/>
            <a:ext cx="8136904" cy="2308324"/>
          </a:xfrm>
          <a:prstGeom prst="rect">
            <a:avLst/>
          </a:prstGeom>
        </p:spPr>
        <p:txBody>
          <a:bodyPr wrap="square">
            <a:spAutoFit/>
          </a:bodyPr>
          <a:lstStyle/>
          <a:p>
            <a:r>
              <a:rPr lang="ru-RU" smtClean="0"/>
              <a:t>Фотозоны в библиотеках могут быть разовыми, сделанными к конкретному мероприятию (День библиотек, БиблиоНочь, Новый год, юбилей библиотеки и т.п.) или длительными, установленными на сезон года (зима, весна. лето, осень) или к продолжительному по времени событию (Год литературы, юбилей области (города), олимпиада и т.п.). </a:t>
            </a:r>
          </a:p>
          <a:p>
            <a:r>
              <a:rPr lang="ru-RU" smtClean="0"/>
              <a:t/>
            </a:r>
            <a:br>
              <a:rPr lang="ru-RU" smtClean="0"/>
            </a:br>
            <a:r>
              <a:rPr lang="ru-RU" smtClean="0"/>
              <a:t>Фотозона – это развлекательный аттракцион и важный элемент праздничного антуража</a:t>
            </a:r>
            <a:endParaRPr lang="ru-RU"/>
          </a:p>
        </p:txBody>
      </p:sp>
      <p:pic>
        <p:nvPicPr>
          <p:cNvPr id="3074" name="Picture 2" descr="http://franco.crimealib.ru/wp-content/uploads/2017/02/57.jpg"/>
          <p:cNvPicPr>
            <a:picLocks noChangeAspect="1" noChangeArrowheads="1"/>
          </p:cNvPicPr>
          <p:nvPr/>
        </p:nvPicPr>
        <p:blipFill>
          <a:blip r:embed="rId2" cstate="print"/>
          <a:srcRect/>
          <a:stretch>
            <a:fillRect/>
          </a:stretch>
        </p:blipFill>
        <p:spPr bwMode="auto">
          <a:xfrm>
            <a:off x="1907704" y="3212976"/>
            <a:ext cx="5152324" cy="3432737"/>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7744" y="0"/>
            <a:ext cx="4572000" cy="646331"/>
          </a:xfrm>
          <a:prstGeom prst="rect">
            <a:avLst/>
          </a:prstGeom>
        </p:spPr>
        <p:txBody>
          <a:bodyPr>
            <a:spAutoFit/>
          </a:bodyPr>
          <a:lstStyle/>
          <a:p>
            <a:r>
              <a:rPr lang="ru-RU" b="1" smtClean="0">
                <a:solidFill>
                  <a:schemeClr val="accent4">
                    <a:lumMod val="50000"/>
                  </a:schemeClr>
                </a:solidFill>
              </a:rPr>
              <a:t>Фотозона  «С днем рождения, трамвай!». </a:t>
            </a:r>
            <a:r>
              <a:rPr lang="ru-RU" smtClean="0"/>
              <a:t/>
            </a:r>
            <a:br>
              <a:rPr lang="ru-RU" smtClean="0"/>
            </a:br>
            <a:endParaRPr lang="ru-RU"/>
          </a:p>
        </p:txBody>
      </p:sp>
      <p:sp>
        <p:nvSpPr>
          <p:cNvPr id="3" name="Прямоугольник 2"/>
          <p:cNvSpPr/>
          <p:nvPr/>
        </p:nvSpPr>
        <p:spPr>
          <a:xfrm>
            <a:off x="755576" y="6021288"/>
            <a:ext cx="7704856" cy="646331"/>
          </a:xfrm>
          <a:prstGeom prst="rect">
            <a:avLst/>
          </a:prstGeom>
        </p:spPr>
        <p:txBody>
          <a:bodyPr wrap="square">
            <a:spAutoFit/>
          </a:bodyPr>
          <a:lstStyle/>
          <a:p>
            <a:r>
              <a:rPr lang="ru-RU" b="1" smtClean="0">
                <a:solidFill>
                  <a:schemeClr val="accent4">
                    <a:lumMod val="50000"/>
                  </a:schemeClr>
                </a:solidFill>
              </a:rPr>
              <a:t>импровизированная фотозона, изображающаю интерьер одного из первых нижегородских трамваев. </a:t>
            </a:r>
            <a:endParaRPr lang="ru-RU" b="1">
              <a:solidFill>
                <a:schemeClr val="accent4">
                  <a:lumMod val="50000"/>
                </a:schemeClr>
              </a:solidFill>
            </a:endParaRPr>
          </a:p>
        </p:txBody>
      </p:sp>
      <p:pic>
        <p:nvPicPr>
          <p:cNvPr id="70658" name="Picture 2" descr="https://pp.userapi.com/c830400/v830400456/1b82df/s1hpUkFScdI.jpg"/>
          <p:cNvPicPr>
            <a:picLocks noChangeAspect="1" noChangeArrowheads="1"/>
          </p:cNvPicPr>
          <p:nvPr/>
        </p:nvPicPr>
        <p:blipFill>
          <a:blip r:embed="rId2" cstate="print"/>
          <a:srcRect/>
          <a:stretch>
            <a:fillRect/>
          </a:stretch>
        </p:blipFill>
        <p:spPr bwMode="auto">
          <a:xfrm>
            <a:off x="140402" y="692696"/>
            <a:ext cx="8677094" cy="5304551"/>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pp.userapi.com/c830400/v830400456/1b82a2/vtPy3PSGTHo.jpg"/>
          <p:cNvPicPr>
            <a:picLocks noChangeAspect="1" noChangeArrowheads="1"/>
          </p:cNvPicPr>
          <p:nvPr/>
        </p:nvPicPr>
        <p:blipFill>
          <a:blip r:embed="rId2" cstate="print"/>
          <a:srcRect/>
          <a:stretch>
            <a:fillRect/>
          </a:stretch>
        </p:blipFill>
        <p:spPr bwMode="auto">
          <a:xfrm>
            <a:off x="0" y="-603448"/>
            <a:ext cx="9144000" cy="6858001"/>
          </a:xfrm>
          <a:prstGeom prst="rect">
            <a:avLst/>
          </a:prstGeom>
          <a:noFill/>
        </p:spPr>
      </p:pic>
      <p:sp>
        <p:nvSpPr>
          <p:cNvPr id="3" name="TextBox 2"/>
          <p:cNvSpPr txBox="1"/>
          <p:nvPr/>
        </p:nvSpPr>
        <p:spPr>
          <a:xfrm>
            <a:off x="503040" y="6211669"/>
            <a:ext cx="8640960" cy="646331"/>
          </a:xfrm>
          <a:prstGeom prst="rect">
            <a:avLst/>
          </a:prstGeom>
          <a:noFill/>
        </p:spPr>
        <p:txBody>
          <a:bodyPr wrap="square" rtlCol="0">
            <a:spAutoFit/>
          </a:bodyPr>
          <a:lstStyle/>
          <a:p>
            <a:r>
              <a:rPr lang="ru-RU" b="1" smtClean="0">
                <a:solidFill>
                  <a:schemeClr val="accent4">
                    <a:lumMod val="50000"/>
                  </a:schemeClr>
                </a:solidFill>
              </a:rPr>
              <a:t>При оформлении фотографии в черно-белом изображении создается иллюзия поездки в настоящем ирамвае из прошлого</a:t>
            </a:r>
            <a:endParaRPr lang="ru-RU" b="1">
              <a:solidFill>
                <a:schemeClr val="accent4">
                  <a:lumMod val="5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pp.userapi.com/c830400/v830400456/1b8290/83PfaTXPN6o.jpg"/>
          <p:cNvPicPr>
            <a:picLocks noChangeAspect="1" noChangeArrowheads="1"/>
          </p:cNvPicPr>
          <p:nvPr/>
        </p:nvPicPr>
        <p:blipFill>
          <a:blip r:embed="rId2" cstate="print"/>
          <a:srcRect/>
          <a:stretch>
            <a:fillRect/>
          </a:stretch>
        </p:blipFill>
        <p:spPr bwMode="auto">
          <a:xfrm>
            <a:off x="395536" y="476672"/>
            <a:ext cx="8172400" cy="6129301"/>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s://pp.userapi.com/c849336/v849336464/93d18/CuMZdxVs7Gc.jpg"/>
          <p:cNvPicPr>
            <a:picLocks noChangeAspect="1" noChangeArrowheads="1"/>
          </p:cNvPicPr>
          <p:nvPr/>
        </p:nvPicPr>
        <p:blipFill>
          <a:blip r:embed="rId2" cstate="print"/>
          <a:srcRect/>
          <a:stretch>
            <a:fillRect/>
          </a:stretch>
        </p:blipFill>
        <p:spPr bwMode="auto">
          <a:xfrm>
            <a:off x="251520" y="692696"/>
            <a:ext cx="8352928" cy="5781793"/>
          </a:xfrm>
          <a:prstGeom prst="rect">
            <a:avLst/>
          </a:prstGeom>
          <a:noFill/>
        </p:spPr>
      </p:pic>
      <p:sp>
        <p:nvSpPr>
          <p:cNvPr id="3" name="Прямоугольник 2"/>
          <p:cNvSpPr/>
          <p:nvPr/>
        </p:nvSpPr>
        <p:spPr>
          <a:xfrm>
            <a:off x="2483768" y="260648"/>
            <a:ext cx="4817537" cy="369332"/>
          </a:xfrm>
          <a:prstGeom prst="rect">
            <a:avLst/>
          </a:prstGeom>
        </p:spPr>
        <p:txBody>
          <a:bodyPr wrap="none">
            <a:spAutoFit/>
          </a:bodyPr>
          <a:lstStyle/>
          <a:p>
            <a:r>
              <a:rPr lang="ru-RU" b="1" smtClean="0">
                <a:solidFill>
                  <a:schemeClr val="accent4">
                    <a:lumMod val="50000"/>
                  </a:schemeClr>
                </a:solidFill>
              </a:rPr>
              <a:t>Фотозона: «Город Ступино – в миниатюре». </a:t>
            </a:r>
            <a:endParaRPr lang="ru-RU" b="1">
              <a:solidFill>
                <a:schemeClr val="accent4">
                  <a:lumMod val="50000"/>
                </a:schemeClr>
              </a:solidFill>
            </a:endParaRPr>
          </a:p>
        </p:txBody>
      </p:sp>
      <p:sp>
        <p:nvSpPr>
          <p:cNvPr id="4" name="Прямоугольник 3"/>
          <p:cNvSpPr/>
          <p:nvPr/>
        </p:nvSpPr>
        <p:spPr>
          <a:xfrm>
            <a:off x="1691680" y="6488668"/>
            <a:ext cx="7704856" cy="369332"/>
          </a:xfrm>
          <a:prstGeom prst="rect">
            <a:avLst/>
          </a:prstGeom>
        </p:spPr>
        <p:txBody>
          <a:bodyPr wrap="square">
            <a:spAutoFit/>
          </a:bodyPr>
          <a:lstStyle/>
          <a:p>
            <a:r>
              <a:rPr lang="ru-RU" b="1" smtClean="0">
                <a:solidFill>
                  <a:schemeClr val="accent4">
                    <a:lumMod val="50000"/>
                  </a:schemeClr>
                </a:solidFill>
              </a:rPr>
              <a:t>Коллектив Центральной городской библиотеки. </a:t>
            </a:r>
            <a:endParaRPr lang="ru-RU" b="1">
              <a:solidFill>
                <a:schemeClr val="accent4">
                  <a:lumMod val="50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s://pp.userapi.com/c849336/v849336921/93b05/Jmeez0X8sqY.jpg"/>
          <p:cNvPicPr>
            <a:picLocks noChangeAspect="1" noChangeArrowheads="1"/>
          </p:cNvPicPr>
          <p:nvPr/>
        </p:nvPicPr>
        <p:blipFill>
          <a:blip r:embed="rId2" cstate="print"/>
          <a:srcRect/>
          <a:stretch>
            <a:fillRect/>
          </a:stretch>
        </p:blipFill>
        <p:spPr bwMode="auto">
          <a:xfrm>
            <a:off x="179512" y="332656"/>
            <a:ext cx="5526864" cy="6316417"/>
          </a:xfrm>
          <a:prstGeom prst="rect">
            <a:avLst/>
          </a:prstGeom>
          <a:noFill/>
        </p:spPr>
      </p:pic>
      <p:sp>
        <p:nvSpPr>
          <p:cNvPr id="3" name="Прямоугольник 2"/>
          <p:cNvSpPr/>
          <p:nvPr/>
        </p:nvSpPr>
        <p:spPr>
          <a:xfrm>
            <a:off x="5652120" y="1052736"/>
            <a:ext cx="3275856" cy="2862322"/>
          </a:xfrm>
          <a:prstGeom prst="rect">
            <a:avLst/>
          </a:prstGeom>
        </p:spPr>
        <p:txBody>
          <a:bodyPr wrap="square">
            <a:spAutoFit/>
          </a:bodyPr>
          <a:lstStyle/>
          <a:p>
            <a:r>
              <a:rPr lang="ru-RU" b="1" smtClean="0">
                <a:solidFill>
                  <a:schemeClr val="accent4">
                    <a:lumMod val="50000"/>
                  </a:schemeClr>
                </a:solidFill>
              </a:rPr>
              <a:t>Фоном для фотозоны было выбрано «голубое небо», на котором авторы разместили символ города - памятник истребителю МИГ 23 (в четь сотрудников авиационных заводов в городе Ступино). </a:t>
            </a:r>
            <a:br>
              <a:rPr lang="ru-RU" b="1" smtClean="0">
                <a:solidFill>
                  <a:schemeClr val="accent4">
                    <a:lumMod val="50000"/>
                  </a:schemeClr>
                </a:solidFill>
              </a:rPr>
            </a:br>
            <a:r>
              <a:rPr lang="ru-RU" b="1" smtClean="0">
                <a:solidFill>
                  <a:schemeClr val="accent4">
                    <a:lumMod val="50000"/>
                  </a:schemeClr>
                </a:solidFill>
              </a:rPr>
              <a:t>Весь макет города представляет из себя 3Д конструкцию. </a:t>
            </a:r>
            <a:endParaRPr lang="ru-RU" b="1">
              <a:solidFill>
                <a:schemeClr val="accent4">
                  <a:lumMod val="5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s://pp.userapi.com/c849336/v849336464/93d55/ZpMn2jtiCmw.jpg"/>
          <p:cNvPicPr>
            <a:picLocks noChangeAspect="1" noChangeArrowheads="1"/>
          </p:cNvPicPr>
          <p:nvPr/>
        </p:nvPicPr>
        <p:blipFill>
          <a:blip r:embed="rId2" cstate="print"/>
          <a:srcRect/>
          <a:stretch>
            <a:fillRect/>
          </a:stretch>
        </p:blipFill>
        <p:spPr bwMode="auto">
          <a:xfrm>
            <a:off x="683568" y="772308"/>
            <a:ext cx="7848872" cy="5886655"/>
          </a:xfrm>
          <a:prstGeom prst="rect">
            <a:avLst/>
          </a:prstGeom>
          <a:noFill/>
        </p:spPr>
      </p:pic>
      <p:sp>
        <p:nvSpPr>
          <p:cNvPr id="3" name="Прямоугольник 2"/>
          <p:cNvSpPr/>
          <p:nvPr/>
        </p:nvSpPr>
        <p:spPr>
          <a:xfrm>
            <a:off x="323528" y="0"/>
            <a:ext cx="8820472" cy="646331"/>
          </a:xfrm>
          <a:prstGeom prst="rect">
            <a:avLst/>
          </a:prstGeom>
        </p:spPr>
        <p:txBody>
          <a:bodyPr wrap="square">
            <a:spAutoFit/>
          </a:bodyPr>
          <a:lstStyle/>
          <a:p>
            <a:r>
              <a:rPr lang="ru-RU" b="1" smtClean="0">
                <a:solidFill>
                  <a:schemeClr val="accent4">
                    <a:lumMod val="50000"/>
                  </a:schemeClr>
                </a:solidFill>
              </a:rPr>
              <a:t>Сотрудники библиотеки провели огромную подготовительную работу: спроектировали и воплотили в жизнь макеты самых узнаваемых объектов города: </a:t>
            </a:r>
            <a:endParaRPr lang="ru-RU" b="1">
              <a:solidFill>
                <a:schemeClr val="accent4">
                  <a:lumMod val="50000"/>
                </a:schemeClr>
              </a:solidFill>
            </a:endParaRPr>
          </a:p>
        </p:txBody>
      </p:sp>
      <p:sp>
        <p:nvSpPr>
          <p:cNvPr id="4" name="Прямоугольник 3"/>
          <p:cNvSpPr/>
          <p:nvPr/>
        </p:nvSpPr>
        <p:spPr>
          <a:xfrm>
            <a:off x="395536" y="836712"/>
            <a:ext cx="3707904" cy="1200329"/>
          </a:xfrm>
          <a:prstGeom prst="rect">
            <a:avLst/>
          </a:prstGeom>
        </p:spPr>
        <p:txBody>
          <a:bodyPr wrap="square">
            <a:spAutoFit/>
          </a:bodyPr>
          <a:lstStyle/>
          <a:p>
            <a:r>
              <a:rPr lang="ru-RU" smtClean="0">
                <a:solidFill>
                  <a:schemeClr val="accent4">
                    <a:lumMod val="50000"/>
                  </a:schemeClr>
                </a:solidFill>
              </a:rPr>
              <a:t>Над созданием фотозоны трудились кропотливо, шаг за шагом, приближаясь к воплощению замысла.</a:t>
            </a:r>
            <a:endParaRPr lang="ru-RU">
              <a:solidFill>
                <a:schemeClr val="accent4">
                  <a:lumMod val="50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s://pp.userapi.com/c848636/v848636773/937b0/K1Nc_94UtfA.jpg"/>
          <p:cNvPicPr>
            <a:picLocks noChangeAspect="1" noChangeArrowheads="1"/>
          </p:cNvPicPr>
          <p:nvPr/>
        </p:nvPicPr>
        <p:blipFill>
          <a:blip r:embed="rId2" cstate="print"/>
          <a:srcRect/>
          <a:stretch>
            <a:fillRect/>
          </a:stretch>
        </p:blipFill>
        <p:spPr bwMode="auto">
          <a:xfrm>
            <a:off x="395536" y="546650"/>
            <a:ext cx="8064896" cy="6048672"/>
          </a:xfrm>
          <a:prstGeom prst="rect">
            <a:avLst/>
          </a:prstGeom>
          <a:noFill/>
        </p:spPr>
      </p:pic>
      <p:sp>
        <p:nvSpPr>
          <p:cNvPr id="3" name="Прямоугольник 2"/>
          <p:cNvSpPr/>
          <p:nvPr/>
        </p:nvSpPr>
        <p:spPr>
          <a:xfrm>
            <a:off x="0" y="0"/>
            <a:ext cx="8892480" cy="646331"/>
          </a:xfrm>
          <a:prstGeom prst="rect">
            <a:avLst/>
          </a:prstGeom>
        </p:spPr>
        <p:txBody>
          <a:bodyPr wrap="square">
            <a:spAutoFit/>
          </a:bodyPr>
          <a:lstStyle/>
          <a:p>
            <a:r>
              <a:rPr lang="ru-RU" b="1" smtClean="0">
                <a:solidFill>
                  <a:schemeClr val="accent4">
                    <a:lumMod val="50000"/>
                  </a:schemeClr>
                </a:solidFill>
              </a:rPr>
              <a:t>Линолеум в черно-белую клетку на полу библиотеки подсказали идею: оживить для читателей-детей мотивы книги Льюиса Кэрролла «Алиса в стране чудес» </a:t>
            </a:r>
            <a:endParaRPr lang="ru-RU" b="1">
              <a:solidFill>
                <a:schemeClr val="accent4">
                  <a:lumMod val="50000"/>
                </a:schemeClr>
              </a:solidFill>
            </a:endParaRPr>
          </a:p>
        </p:txBody>
      </p:sp>
      <p:sp>
        <p:nvSpPr>
          <p:cNvPr id="4" name="Прямоугольник 3"/>
          <p:cNvSpPr/>
          <p:nvPr/>
        </p:nvSpPr>
        <p:spPr>
          <a:xfrm>
            <a:off x="1403648" y="6488668"/>
            <a:ext cx="5580112" cy="369332"/>
          </a:xfrm>
          <a:prstGeom prst="rect">
            <a:avLst/>
          </a:prstGeom>
        </p:spPr>
        <p:txBody>
          <a:bodyPr wrap="square">
            <a:spAutoFit/>
          </a:bodyPr>
          <a:lstStyle/>
          <a:p>
            <a:r>
              <a:rPr lang="ru-RU" smtClean="0">
                <a:solidFill>
                  <a:schemeClr val="accent4">
                    <a:lumMod val="50000"/>
                  </a:schemeClr>
                </a:solidFill>
              </a:rPr>
              <a:t>ЦГБ МБУК «ЦБС» городского округа Ступино. </a:t>
            </a:r>
            <a:endParaRPr lang="ru-RU">
              <a:solidFill>
                <a:schemeClr val="accent4">
                  <a:lumMod val="50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1" y="980728"/>
            <a:ext cx="7344816" cy="4247317"/>
          </a:xfrm>
          <a:prstGeom prst="rect">
            <a:avLst/>
          </a:prstGeom>
        </p:spPr>
        <p:txBody>
          <a:bodyPr wrap="square">
            <a:spAutoFit/>
          </a:bodyPr>
          <a:lstStyle/>
          <a:p>
            <a:endParaRPr lang="ru-RU" b="1" smtClean="0">
              <a:solidFill>
                <a:schemeClr val="tx2"/>
              </a:solidFill>
            </a:endParaRPr>
          </a:p>
          <a:p>
            <a:endParaRPr lang="ru-RU" b="1" smtClean="0">
              <a:solidFill>
                <a:schemeClr val="tx2"/>
              </a:solidFill>
            </a:endParaRPr>
          </a:p>
          <a:p>
            <a:pPr marL="342900" indent="-342900">
              <a:buFont typeface="+mj-lt"/>
              <a:buAutoNum type="arabicPeriod"/>
            </a:pPr>
            <a:r>
              <a:rPr lang="ru-RU" b="1" smtClean="0">
                <a:solidFill>
                  <a:schemeClr val="tx2"/>
                </a:solidFill>
              </a:rPr>
              <a:t>Ильина, Т. Фотозона  библиотеки // </a:t>
            </a:r>
            <a:r>
              <a:rPr lang="en-US" b="1" smtClean="0">
                <a:solidFill>
                  <a:schemeClr val="tx2"/>
                </a:solidFill>
              </a:rPr>
              <a:t>pinterest.ru</a:t>
            </a:r>
            <a:r>
              <a:rPr lang="ru-RU" b="1" smtClean="0">
                <a:solidFill>
                  <a:schemeClr val="tx2"/>
                </a:solidFill>
              </a:rPr>
              <a:t> : сайт. -</a:t>
            </a:r>
            <a:r>
              <a:rPr lang="en-US" b="1" smtClean="0">
                <a:solidFill>
                  <a:schemeClr val="tx2"/>
                </a:solidFill>
              </a:rPr>
              <a:t> </a:t>
            </a:r>
            <a:r>
              <a:rPr lang="ru-RU" b="1" smtClean="0">
                <a:solidFill>
                  <a:schemeClr val="tx2"/>
                </a:solidFill>
              </a:rPr>
              <a:t>Режим доступа: </a:t>
            </a:r>
            <a:r>
              <a:rPr lang="en-US" b="1" smtClean="0">
                <a:solidFill>
                  <a:schemeClr val="tx2"/>
                </a:solidFill>
              </a:rPr>
              <a:t>https://www.pinterest.ru/</a:t>
            </a:r>
            <a:r>
              <a:rPr lang="ru-RU" b="1" smtClean="0">
                <a:solidFill>
                  <a:schemeClr val="tx2"/>
                </a:solidFill>
              </a:rPr>
              <a:t> свободный. – (5.12.2018).</a:t>
            </a:r>
          </a:p>
          <a:p>
            <a:pPr marL="342900" indent="-342900">
              <a:buFont typeface="+mj-lt"/>
              <a:buAutoNum type="arabicPeriod"/>
            </a:pPr>
            <a:r>
              <a:rPr lang="ru-RU" b="1" smtClean="0">
                <a:solidFill>
                  <a:schemeClr val="tx2"/>
                </a:solidFill>
              </a:rPr>
              <a:t>Фотозона в библиотеке // Биб:)Лаб... (лаборатория? лабиринты?): сайт. – Режим доступа: </a:t>
            </a:r>
            <a:r>
              <a:rPr lang="en-US" b="1" smtClean="0">
                <a:solidFill>
                  <a:schemeClr val="tx2"/>
                </a:solidFill>
                <a:hlinkClick r:id="rId2"/>
              </a:rPr>
              <a:t>http://library-labirint-laboratoria.blogspot.com/2017/12/blog-post_8.html</a:t>
            </a:r>
            <a:r>
              <a:rPr lang="ru-RU" b="1" smtClean="0">
                <a:solidFill>
                  <a:schemeClr val="tx2"/>
                </a:solidFill>
              </a:rPr>
              <a:t>, свободный. – (5.12.2018).</a:t>
            </a:r>
          </a:p>
          <a:p>
            <a:pPr marL="342900" indent="-342900">
              <a:buFont typeface="+mj-lt"/>
              <a:buAutoNum type="arabicPeriod"/>
            </a:pPr>
            <a:r>
              <a:rPr lang="ru-RU" b="1" smtClean="0">
                <a:solidFill>
                  <a:schemeClr val="tx2"/>
                </a:solidFill>
              </a:rPr>
              <a:t>Фотозона в современной библиотеке // Открытая книга: </a:t>
            </a:r>
            <a:r>
              <a:rPr lang="ru-RU" smtClean="0">
                <a:solidFill>
                  <a:schemeClr val="tx2"/>
                </a:solidFill>
              </a:rPr>
              <a:t>блог библиотеки ДК им.Конина г.Егорьевска Московской области. - </a:t>
            </a:r>
            <a:r>
              <a:rPr lang="ru-RU" b="1" smtClean="0">
                <a:solidFill>
                  <a:schemeClr val="tx2"/>
                </a:solidFill>
              </a:rPr>
              <a:t>Режим доступа: </a:t>
            </a:r>
            <a:r>
              <a:rPr lang="en-US" b="1" smtClean="0">
                <a:solidFill>
                  <a:schemeClr val="tx2"/>
                </a:solidFill>
                <a:hlinkClick r:id="rId3"/>
              </a:rPr>
              <a:t>http://otkrkniga.blogspot.com/2018/02/blog-post_27.html</a:t>
            </a:r>
            <a:r>
              <a:rPr lang="ru-RU" b="1" smtClean="0">
                <a:solidFill>
                  <a:schemeClr val="tx2"/>
                </a:solidFill>
              </a:rPr>
              <a:t>, свободный. – (5.12.2018).</a:t>
            </a:r>
          </a:p>
          <a:p>
            <a:endParaRPr lang="ru-RU" b="1" smtClean="0">
              <a:solidFill>
                <a:schemeClr val="tx2"/>
              </a:solidFill>
            </a:endParaRPr>
          </a:p>
          <a:p>
            <a:endParaRPr lang="ru-RU" b="1" smtClean="0">
              <a:solidFill>
                <a:schemeClr val="tx2"/>
              </a:solidFill>
            </a:endParaRPr>
          </a:p>
          <a:p>
            <a:endParaRPr lang="ru-RU" b="1"/>
          </a:p>
        </p:txBody>
      </p:sp>
      <p:sp>
        <p:nvSpPr>
          <p:cNvPr id="5" name="TextBox 4"/>
          <p:cNvSpPr txBox="1"/>
          <p:nvPr/>
        </p:nvSpPr>
        <p:spPr>
          <a:xfrm>
            <a:off x="4499992" y="5661248"/>
            <a:ext cx="2936317" cy="369332"/>
          </a:xfrm>
          <a:prstGeom prst="rect">
            <a:avLst/>
          </a:prstGeom>
          <a:noFill/>
        </p:spPr>
        <p:txBody>
          <a:bodyPr wrap="none" rtlCol="0">
            <a:spAutoFit/>
          </a:bodyPr>
          <a:lstStyle/>
          <a:p>
            <a:r>
              <a:rPr lang="ru-RU" b="1" smtClean="0">
                <a:solidFill>
                  <a:schemeClr val="tx2"/>
                </a:solidFill>
              </a:rPr>
              <a:t>Составитель: Сурова Н.А.</a:t>
            </a:r>
            <a:endParaRPr lang="ru-RU" b="1">
              <a:solidFill>
                <a:schemeClr val="tx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764704"/>
            <a:ext cx="8352928" cy="1200329"/>
          </a:xfrm>
          <a:prstGeom prst="rect">
            <a:avLst/>
          </a:prstGeom>
        </p:spPr>
        <p:txBody>
          <a:bodyPr wrap="square">
            <a:spAutoFit/>
          </a:bodyPr>
          <a:lstStyle/>
          <a:p>
            <a:r>
              <a:rPr lang="ru-RU" smtClean="0"/>
              <a:t>Фотозона – это не просто угол, где все фотографируются на фоне украшенной стены, это специально отведенное и декорированное пространство, где каждый желающий может сделать памятные снимки, а также украшение всего мероприятия или зала</a:t>
            </a:r>
            <a:endParaRPr lang="ru-RU"/>
          </a:p>
        </p:txBody>
      </p:sp>
      <p:pic>
        <p:nvPicPr>
          <p:cNvPr id="41988" name="Picture 4" descr="https://i.pinimg.com/736x/9b/72/2c/9b722c1cd3601828219b45cace9da4c7--library-themes-childrens-library.jpg"/>
          <p:cNvPicPr>
            <a:picLocks noChangeAspect="1" noChangeArrowheads="1"/>
          </p:cNvPicPr>
          <p:nvPr/>
        </p:nvPicPr>
        <p:blipFill>
          <a:blip r:embed="rId2" cstate="print"/>
          <a:srcRect/>
          <a:stretch>
            <a:fillRect/>
          </a:stretch>
        </p:blipFill>
        <p:spPr bwMode="auto">
          <a:xfrm>
            <a:off x="899592" y="2060848"/>
            <a:ext cx="6858000" cy="45815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971600" y="1556792"/>
            <a:ext cx="7560840" cy="1200329"/>
          </a:xfrm>
          <a:prstGeom prst="rect">
            <a:avLst/>
          </a:prstGeom>
        </p:spPr>
        <p:txBody>
          <a:bodyPr wrap="square">
            <a:spAutoFit/>
          </a:bodyPr>
          <a:lstStyle/>
          <a:p>
            <a:r>
              <a:rPr lang="ru-RU" smtClean="0"/>
              <a:t>Выбирая место и размеры фотозоны, учитывайте площадь зала. Обычно достаточно пространства 2 х 2 квадратных метра. Помните также, что фотозона должна располагаться обособленно, чтобы не создавать помех и не служить преградой для основного действия.</a:t>
            </a:r>
            <a:endParaRPr lang="ru-RU"/>
          </a:p>
        </p:txBody>
      </p:sp>
      <p:sp>
        <p:nvSpPr>
          <p:cNvPr id="9" name="Прямоугольник 8"/>
          <p:cNvSpPr/>
          <p:nvPr/>
        </p:nvSpPr>
        <p:spPr>
          <a:xfrm>
            <a:off x="1979712" y="980728"/>
            <a:ext cx="3771930" cy="646331"/>
          </a:xfrm>
          <a:prstGeom prst="rect">
            <a:avLst/>
          </a:prstGeom>
        </p:spPr>
        <p:txBody>
          <a:bodyPr wrap="none">
            <a:spAutoFit/>
          </a:bodyPr>
          <a:lstStyle/>
          <a:p>
            <a:r>
              <a:rPr lang="ru-RU" sz="3600" b="1" i="1" smtClean="0"/>
              <a:t>Где разместить?</a:t>
            </a:r>
            <a:endParaRPr lang="ru-RU" sz="3600"/>
          </a:p>
        </p:txBody>
      </p:sp>
      <p:pic>
        <p:nvPicPr>
          <p:cNvPr id="40962" name="Picture 2" descr="http://webdiscover.ru/uploads/images/2013-07/5422_137435652562.jpg"/>
          <p:cNvPicPr>
            <a:picLocks noChangeAspect="1" noChangeArrowheads="1"/>
          </p:cNvPicPr>
          <p:nvPr/>
        </p:nvPicPr>
        <p:blipFill>
          <a:blip r:embed="rId2" cstate="print"/>
          <a:srcRect/>
          <a:stretch>
            <a:fillRect/>
          </a:stretch>
        </p:blipFill>
        <p:spPr bwMode="auto">
          <a:xfrm>
            <a:off x="1547664" y="2852936"/>
            <a:ext cx="5753100" cy="380047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8280920" cy="6340197"/>
          </a:xfrm>
          <a:prstGeom prst="rect">
            <a:avLst/>
          </a:prstGeom>
        </p:spPr>
        <p:txBody>
          <a:bodyPr wrap="square">
            <a:spAutoFit/>
          </a:bodyPr>
          <a:lstStyle/>
          <a:p>
            <a:r>
              <a:rPr lang="ru-RU" sz="2800" b="1" i="1" smtClean="0"/>
              <a:t>Как оформить фотозону</a:t>
            </a:r>
            <a:endParaRPr lang="ru-RU" sz="2800" smtClean="0"/>
          </a:p>
          <a:p>
            <a:r>
              <a:rPr lang="ru-RU" smtClean="0"/>
              <a:t/>
            </a:r>
            <a:br>
              <a:rPr lang="ru-RU" smtClean="0"/>
            </a:br>
            <a:r>
              <a:rPr lang="ru-RU" smtClean="0"/>
              <a:t>Вы можете сделать фотозону своими руками – это совсем нетрудно. Конечно, главное – это фон. Он может вторить в унисон общему стилю оформления мероприятия, а может быть и автономным местечком. Чем более интересные и нестандартные снимки вы хотите получить, тем оригинальнее должно быть оформление фотозоны. Модный тренд – использование картинных рам: в них могут сфотографироваться сразу несколько гостей, и снимки получатся необычайно веселыми! Прекрасно подойдут простые обои, газеты или яркая драпировка. Поищите антураж в виде старинных книг и чемоданов – они превосходно впишутся в библиотечную концепцию. </a:t>
            </a:r>
          </a:p>
          <a:p>
            <a:r>
              <a:rPr lang="ru-RU" smtClean="0"/>
              <a:t>А если вы еще и разместите в зоне стеллаж с тематическими нарядами и аксессуарами, тогда гости получат возможность примерить на себя яркие образы и от души повеселиться перед камерой. Однако, помните, что если посетители будут нарядно одеты, при макияже, прическах или в гриме – затею с переодеваниями лучше отложить в сторону. Закупите наборы с искусственными усами, очками и шляпами, маленькие таблички и другую фотобутафорию – гости с удовольствием их примерят и похохочут, рассматривая уморительные снимки.</a:t>
            </a:r>
          </a:p>
          <a:p>
            <a:r>
              <a:rPr lang="ru-RU" smtClean="0"/>
              <a:t/>
            </a:r>
            <a:br>
              <a:rPr lang="ru-RU" smtClean="0"/>
            </a:br>
            <a:endParaRPr lang="ru-RU" smtClean="0"/>
          </a:p>
          <a:p>
            <a:r>
              <a:rPr lang="ru-RU" smtClean="0"/>
              <a:t>Оформите фотозону в сказочном, гангстерском или кантри-стиле, ретро, СССР, интерьер из конкретной книги – вариантов масса.</a:t>
            </a:r>
            <a:endParaRPr lang="ru-R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692696"/>
            <a:ext cx="7920880" cy="2031325"/>
          </a:xfrm>
          <a:prstGeom prst="rect">
            <a:avLst/>
          </a:prstGeom>
        </p:spPr>
        <p:txBody>
          <a:bodyPr wrap="square">
            <a:spAutoFit/>
          </a:bodyPr>
          <a:lstStyle/>
          <a:p>
            <a:r>
              <a:rPr lang="ru-RU" sz="3600" b="1" i="1" smtClean="0"/>
              <a:t>Оперативность</a:t>
            </a:r>
            <a:endParaRPr lang="ru-RU" sz="3600" smtClean="0"/>
          </a:p>
          <a:p>
            <a:r>
              <a:rPr lang="ru-RU" smtClean="0"/>
              <a:t>Позаботьтесь об организации процесса просмотра и печати снимков прямо на месте. Конечно, все фотографии сразу распечатать не получится, но если гости смогут увидеть хотя бы несколько кадров, поверьте, они получат мощнейший заряд позитивной энергии на весь оставшийся вечер. Чудесная идея – учредить фотоснимки как призы гостям, победившим в различных конкурсах</a:t>
            </a:r>
            <a:endParaRPr lang="ru-RU"/>
          </a:p>
        </p:txBody>
      </p:sp>
      <p:pic>
        <p:nvPicPr>
          <p:cNvPr id="3" name="Picture 2" descr="http://dmlib.ru/images/cms/data/resources/photo/literaturnyj_kvartal_bibliotek_v_den_goroda/image_16.jpg"/>
          <p:cNvPicPr>
            <a:picLocks noChangeAspect="1" noChangeArrowheads="1"/>
          </p:cNvPicPr>
          <p:nvPr/>
        </p:nvPicPr>
        <p:blipFill>
          <a:blip r:embed="rId2" cstate="print"/>
          <a:srcRect/>
          <a:stretch>
            <a:fillRect/>
          </a:stretch>
        </p:blipFill>
        <p:spPr bwMode="auto">
          <a:xfrm>
            <a:off x="1872958" y="2780928"/>
            <a:ext cx="5614870" cy="374441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340768"/>
            <a:ext cx="8193782" cy="3416320"/>
          </a:xfrm>
          <a:prstGeom prst="rect">
            <a:avLst/>
          </a:prstGeom>
          <a:noFill/>
        </p:spPr>
        <p:txBody>
          <a:bodyPr wrap="none" lIns="91440" tIns="45720" rIns="91440" bIns="45720">
            <a:spAutoFit/>
            <a:scene3d>
              <a:camera prst="orthographicFront"/>
              <a:lightRig rig="threePt" dir="t"/>
            </a:scene3d>
            <a:sp3d extrusionH="57150">
              <a:bevelT w="38100" h="38100" prst="convex"/>
            </a:sp3d>
          </a:bodyPr>
          <a:lstStyle/>
          <a:p>
            <a:pPr algn="ctr"/>
            <a:r>
              <a:rPr lang="ru-RU" sz="5400" b="1" spc="300" smtClean="0">
                <a:ln w="11430" cmpd="sng">
                  <a:solidFill>
                    <a:schemeClr val="accent1">
                      <a:tint val="10000"/>
                    </a:schemeClr>
                  </a:solidFill>
                  <a:prstDash val="solid"/>
                  <a:miter lim="800000"/>
                </a:ln>
                <a:solidFill>
                  <a:srgbClr val="002060"/>
                </a:solidFill>
                <a:effectLst>
                  <a:glow rad="228600">
                    <a:schemeClr val="accent4">
                      <a:satMod val="175000"/>
                      <a:alpha val="40000"/>
                    </a:schemeClr>
                  </a:glow>
                </a:effectLst>
              </a:rPr>
              <a:t>По материалам </a:t>
            </a:r>
          </a:p>
          <a:p>
            <a:pPr algn="ctr"/>
            <a:r>
              <a:rPr lang="ru-RU" sz="5400" b="1" smtClean="0">
                <a:solidFill>
                  <a:srgbClr val="002060"/>
                </a:solidFill>
                <a:effectLst>
                  <a:glow rad="228600">
                    <a:schemeClr val="accent4">
                      <a:satMod val="175000"/>
                      <a:alpha val="40000"/>
                    </a:schemeClr>
                  </a:glow>
                </a:effectLst>
              </a:rPr>
              <a:t>Всероссийского конкурса</a:t>
            </a:r>
          </a:p>
          <a:p>
            <a:pPr algn="ctr"/>
            <a:r>
              <a:rPr lang="ru-RU" sz="5400" b="1" smtClean="0">
                <a:solidFill>
                  <a:srgbClr val="002060"/>
                </a:solidFill>
                <a:effectLst>
                  <a:glow rad="228600">
                    <a:schemeClr val="accent4">
                      <a:satMod val="175000"/>
                      <a:alpha val="40000"/>
                    </a:schemeClr>
                  </a:glow>
                </a:effectLst>
              </a:rPr>
              <a:t> «Фотозона библиотеки»</a:t>
            </a:r>
          </a:p>
          <a:p>
            <a:pPr algn="ctr"/>
            <a:endParaRPr lang="ru-RU" sz="5400" b="1" cap="none"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accent4">
                    <a:satMod val="175000"/>
                    <a:alpha val="40000"/>
                  </a:schemeClr>
                </a:glow>
              </a:effectLst>
            </a:endParaRPr>
          </a:p>
        </p:txBody>
      </p:sp>
    </p:spTree>
  </p:cSld>
  <p:clrMapOvr>
    <a:masterClrMapping/>
  </p:clrMapOvr>
</p:sld>
</file>

<file path=ppt/theme/theme1.xml><?xml version="1.0" encoding="utf-8"?>
<a:theme xmlns:a="http://schemas.openxmlformats.org/drawingml/2006/main" name="Тема57">
  <a:themeElements>
    <a:clrScheme name="Природа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Природа">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Природа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Природа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Природа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Природа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Природа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Тема57</Template>
  <TotalTime>100</TotalTime>
  <Words>953</Words>
  <Application>Microsoft Office PowerPoint</Application>
  <PresentationFormat>Экран (4:3)</PresentationFormat>
  <Paragraphs>87</Paragraphs>
  <Slides>47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Тема57</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ВАВА</dc:creator>
  <cp:lastModifiedBy>Наталья</cp:lastModifiedBy>
  <cp:revision>5</cp:revision>
  <dcterms:created xsi:type="dcterms:W3CDTF">2018-10-31T12:26:12Z</dcterms:created>
  <dcterms:modified xsi:type="dcterms:W3CDTF">2023-07-13T12:42:49Z</dcterms:modified>
</cp:coreProperties>
</file>