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301" r:id="rId4"/>
    <p:sldId id="302" r:id="rId5"/>
    <p:sldId id="303" r:id="rId6"/>
    <p:sldId id="304" r:id="rId7"/>
    <p:sldId id="305" r:id="rId8"/>
    <p:sldId id="306" r:id="rId9"/>
    <p:sldId id="257" r:id="rId10"/>
    <p:sldId id="258" r:id="rId11"/>
    <p:sldId id="259" r:id="rId12"/>
    <p:sldId id="260" r:id="rId13"/>
    <p:sldId id="261" r:id="rId14"/>
    <p:sldId id="26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279" r:id="rId29"/>
    <p:sldId id="280" r:id="rId30"/>
    <p:sldId id="281" r:id="rId31"/>
    <p:sldId id="282" r:id="rId32"/>
    <p:sldId id="286" r:id="rId33"/>
    <p:sldId id="283" r:id="rId34"/>
    <p:sldId id="284" r:id="rId35"/>
    <p:sldId id="285" r:id="rId36"/>
    <p:sldId id="287" r:id="rId37"/>
    <p:sldId id="288" r:id="rId38"/>
    <p:sldId id="289" r:id="rId39"/>
    <p:sldId id="290" r:id="rId40"/>
    <p:sldId id="307" r:id="rId41"/>
    <p:sldId id="318" r:id="rId42"/>
    <p:sldId id="308" r:id="rId43"/>
    <p:sldId id="310" r:id="rId44"/>
    <p:sldId id="311" r:id="rId45"/>
    <p:sldId id="312" r:id="rId46"/>
    <p:sldId id="309" r:id="rId47"/>
    <p:sldId id="313" r:id="rId48"/>
    <p:sldId id="314" r:id="rId49"/>
    <p:sldId id="315" r:id="rId50"/>
    <p:sldId id="316" r:id="rId51"/>
    <p:sldId id="317" r:id="rId52"/>
    <p:sldId id="319" r:id="rId53"/>
    <p:sldId id="320" r:id="rId54"/>
    <p:sldId id="321" r:id="rId55"/>
    <p:sldId id="322" r:id="rId56"/>
    <p:sldId id="323" r:id="rId57"/>
    <p:sldId id="291" r:id="rId58"/>
    <p:sldId id="292" r:id="rId59"/>
    <p:sldId id="293" r:id="rId60"/>
    <p:sldId id="294" r:id="rId61"/>
    <p:sldId id="297" r:id="rId62"/>
    <p:sldId id="295" r:id="rId63"/>
    <p:sldId id="296" r:id="rId64"/>
    <p:sldId id="298" r:id="rId65"/>
    <p:sldId id="299" r:id="rId66"/>
    <p:sldId id="300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exanderkorzerrobinson.co.uk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achaelashe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713875"/>
            <a:ext cx="599875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Новая жизнь </a:t>
            </a:r>
            <a:endParaRPr lang="ru-RU" sz="5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ru-RU" sz="5400" b="1" dirty="0" smtClean="0">
                <a:solidFill>
                  <a:srgbClr val="FF0000"/>
                </a:solidFill>
                <a:latin typeface="Arial Black" pitchFamily="34" charset="0"/>
              </a:rPr>
              <a:t>в </a:t>
            </a:r>
            <a:r>
              <a:rPr lang="ru-RU" sz="5400" b="1" dirty="0">
                <a:solidFill>
                  <a:srgbClr val="FF0000"/>
                </a:solidFill>
                <a:latin typeface="Arial Black" pitchFamily="34" charset="0"/>
              </a:rPr>
              <a:t>старой книге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532" y="3789040"/>
            <a:ext cx="206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Креативные идеи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66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МБУК «ЦБС» Красносулинского городского поселения</a:t>
            </a:r>
          </a:p>
          <a:p>
            <a:pPr algn="ctr"/>
            <a:r>
              <a:rPr lang="ru-RU" dirty="0"/>
              <a:t>ЦГБ </a:t>
            </a:r>
            <a:r>
              <a:rPr lang="ru-RU" dirty="0" err="1" smtClean="0"/>
              <a:t>им.М.А.Шолохова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36075" y="5661248"/>
            <a:ext cx="2031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</a:t>
            </a:r>
            <a:r>
              <a:rPr lang="ru-RU" dirty="0" smtClean="0"/>
              <a:t>. Красный Сулин</a:t>
            </a:r>
          </a:p>
          <a:p>
            <a:pPr algn="ctr"/>
            <a:r>
              <a:rPr lang="ru-RU" dirty="0" smtClean="0"/>
              <a:t>2022 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4743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803" y="18864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Искусство, которым занимается Брайан, называется </a:t>
            </a:r>
            <a:r>
              <a:rPr lang="ru-RU" dirty="0" err="1"/>
              <a:t>book</a:t>
            </a:r>
            <a:r>
              <a:rPr lang="ru-RU" dirty="0"/>
              <a:t> </a:t>
            </a:r>
            <a:r>
              <a:rPr lang="ru-RU" dirty="0" err="1" smtClean="0"/>
              <a:t>carving</a:t>
            </a:r>
            <a:r>
              <a:rPr lang="ru-RU" dirty="0" smtClean="0"/>
              <a:t> (резьба по книгам)и </a:t>
            </a:r>
            <a:r>
              <a:rPr lang="ru-RU" dirty="0"/>
              <a:t>требует не только терпения и усидчивости, но и умения мастерски обращаться со скальпелем, </a:t>
            </a:r>
            <a:r>
              <a:rPr lang="ru-RU" dirty="0" smtClean="0"/>
              <a:t>ножницами, а также богатой фантазии. </a:t>
            </a:r>
            <a:r>
              <a:rPr lang="ru-RU" dirty="0"/>
              <a:t>Ведь для того, чтобы вырезать из </a:t>
            </a:r>
            <a:r>
              <a:rPr lang="ru-RU" dirty="0" smtClean="0"/>
              <a:t>книги подобные </a:t>
            </a:r>
            <a:r>
              <a:rPr lang="ru-RU" dirty="0"/>
              <a:t>скульптуры, необходимо видеть готовый результат еще тогда, когда книга в </a:t>
            </a:r>
            <a:r>
              <a:rPr lang="ru-RU" dirty="0" smtClean="0"/>
              <a:t>лежит </a:t>
            </a:r>
            <a:r>
              <a:rPr lang="ru-RU" dirty="0"/>
              <a:t>на столе, </a:t>
            </a:r>
            <a:r>
              <a:rPr lang="ru-RU" dirty="0" smtClean="0"/>
              <a:t>нетронутая.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" b="6840"/>
          <a:stretch/>
        </p:blipFill>
        <p:spPr bwMode="auto">
          <a:xfrm>
            <a:off x="294802" y="1815152"/>
            <a:ext cx="7733581" cy="465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475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" b="4779"/>
          <a:stretch/>
        </p:blipFill>
        <p:spPr bwMode="auto">
          <a:xfrm>
            <a:off x="251520" y="545910"/>
            <a:ext cx="4178201" cy="575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26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9766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40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001" y="26064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любителей почитать дизайнеры создают массу полок, настольных ламп, специальных прикроватных тумбочек, </a:t>
            </a:r>
            <a:r>
              <a:rPr lang="ru-RU" dirty="0" smtClean="0"/>
              <a:t>закладок.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7" y="1340769"/>
            <a:ext cx="859354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39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4" t="3180" r="5227" b="6889"/>
          <a:stretch/>
        </p:blipFill>
        <p:spPr bwMode="auto">
          <a:xfrm>
            <a:off x="2361063" y="395784"/>
            <a:ext cx="3835021" cy="382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56008" y="4369387"/>
            <a:ext cx="323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Полка «Гнездо читателей»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11" y="5085184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Полка была </a:t>
            </a:r>
            <a:r>
              <a:rPr lang="ru-RU" dirty="0"/>
              <a:t>создана компанией WIS </a:t>
            </a:r>
            <a:r>
              <a:rPr lang="ru-RU" dirty="0" err="1"/>
              <a:t>Design</a:t>
            </a:r>
            <a:r>
              <a:rPr lang="ru-RU" dirty="0"/>
              <a:t>. </a:t>
            </a:r>
            <a:r>
              <a:rPr lang="ru-RU" dirty="0" smtClean="0"/>
              <a:t>Конечно</a:t>
            </a:r>
            <a:r>
              <a:rPr lang="ru-RU" dirty="0"/>
              <a:t>, на такую полку вряд ли поместится много книг. Парочку можно положить на саму полку, а еще одну – наверх, туда, где </a:t>
            </a:r>
            <a:r>
              <a:rPr lang="ru-RU" dirty="0" smtClean="0"/>
              <a:t>крыша. Все </a:t>
            </a:r>
            <a:r>
              <a:rPr lang="ru-RU" dirty="0"/>
              <a:t>задумано было специально, чтобы кладя книжку на крышу, </a:t>
            </a:r>
            <a:r>
              <a:rPr lang="ru-RU" dirty="0" smtClean="0"/>
              <a:t>читателю </a:t>
            </a:r>
            <a:r>
              <a:rPr lang="ru-RU" dirty="0"/>
              <a:t>не требовалась закладка – так </a:t>
            </a:r>
            <a:r>
              <a:rPr lang="ru-RU" dirty="0" smtClean="0"/>
              <a:t>он </a:t>
            </a:r>
            <a:r>
              <a:rPr lang="ru-RU" dirty="0"/>
              <a:t>точно не </a:t>
            </a:r>
            <a:r>
              <a:rPr lang="ru-RU" dirty="0" smtClean="0"/>
              <a:t>забудет, </a:t>
            </a:r>
            <a:r>
              <a:rPr lang="ru-RU" dirty="0"/>
              <a:t>на какой страничке </a:t>
            </a:r>
            <a:r>
              <a:rPr lang="ru-RU" dirty="0" smtClean="0"/>
              <a:t>остановил </a:t>
            </a:r>
            <a:r>
              <a:rPr lang="ru-RU" dirty="0"/>
              <a:t>чтение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471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4848" b="6428"/>
          <a:stretch/>
        </p:blipFill>
        <p:spPr bwMode="auto">
          <a:xfrm>
            <a:off x="251520" y="260648"/>
            <a:ext cx="3766782" cy="424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53521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Второй проект </a:t>
            </a:r>
            <a:r>
              <a:rPr lang="ru-RU" dirty="0" smtClean="0"/>
              <a:t>- не </a:t>
            </a:r>
            <a:r>
              <a:rPr lang="ru-RU" dirty="0"/>
              <a:t>просто </a:t>
            </a:r>
            <a:r>
              <a:rPr lang="ru-RU" dirty="0" smtClean="0"/>
              <a:t>полка, </a:t>
            </a:r>
            <a:r>
              <a:rPr lang="ru-RU" dirty="0"/>
              <a:t>но еще и </a:t>
            </a:r>
            <a:r>
              <a:rPr lang="ru-RU" dirty="0" smtClean="0"/>
              <a:t>лампа. </a:t>
            </a:r>
            <a:r>
              <a:rPr lang="ru-RU" dirty="0"/>
              <a:t>Сама полка похожа на карету, у нее даже есть колесики. Книжки сюда поместятся только совсем небольшие, и их также не может быть много. Но вот преимущество очевидно, ведь это еще и лампа. Ее можно поставить на прикроватную тумбочку и читать в свое удовольствие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483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" b="5140"/>
          <a:stretch/>
        </p:blipFill>
        <p:spPr bwMode="auto">
          <a:xfrm>
            <a:off x="251520" y="450376"/>
            <a:ext cx="4608512" cy="600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1700808"/>
            <a:ext cx="2790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BookOfArt</a:t>
            </a:r>
            <a:r>
              <a:rPr lang="ru-RU" b="1" dirty="0"/>
              <a:t> это еще один способ превратить книгу в арт-объект, при этом не используя ножа и ножниц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4572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764704"/>
            <a:ext cx="27180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Супруги </a:t>
            </a:r>
            <a:r>
              <a:rPr lang="ru-RU" dirty="0"/>
              <a:t>Вероника и Айзек увидели на выставке современного искусства необычные скульптуры, автор которых использовал для работы ненужные журналы, брошюры и сборники. </a:t>
            </a:r>
            <a:r>
              <a:rPr lang="ru-RU" dirty="0" smtClean="0"/>
              <a:t>Тогда </a:t>
            </a:r>
            <a:r>
              <a:rPr lang="ru-RU" dirty="0"/>
              <a:t>Айзек задумался, сможет ли он превратить самую обычную книгу в скульптуру, подобную тем, что они с женой видели на выставке. Так и началась их творческая карьера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7"/>
          <a:stretch/>
        </p:blipFill>
        <p:spPr bwMode="auto">
          <a:xfrm>
            <a:off x="942358" y="404664"/>
            <a:ext cx="4197379" cy="630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28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отличие от других "книжных скульпторов", Айзек не вырезает свои творения в книге. Он всего лишь искусно складывает странички, как складывают лист бумаги, делая фигурку </a:t>
            </a:r>
            <a:r>
              <a:rPr lang="ru-RU" dirty="0" smtClean="0"/>
              <a:t>оригами.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9"/>
          <a:stretch/>
        </p:blipFill>
        <p:spPr bwMode="auto">
          <a:xfrm>
            <a:off x="395536" y="2060848"/>
            <a:ext cx="3835006" cy="350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1"/>
          <a:stretch/>
        </p:blipFill>
        <p:spPr bwMode="auto">
          <a:xfrm>
            <a:off x="4554055" y="1277888"/>
            <a:ext cx="433394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088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88640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Александер</a:t>
            </a:r>
            <a:r>
              <a:rPr lang="ru-RU" b="1" dirty="0"/>
              <a:t> </a:t>
            </a:r>
            <a:r>
              <a:rPr lang="ru-RU" b="1" dirty="0" err="1"/>
              <a:t>Корцер</a:t>
            </a:r>
            <a:r>
              <a:rPr lang="ru-RU" b="1" dirty="0"/>
              <a:t>-Робинсон: взгляд сквозь </a:t>
            </a:r>
            <a:r>
              <a:rPr lang="ru-RU" b="1" dirty="0" smtClean="0"/>
              <a:t>книги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2932" r="4639" b="5654"/>
          <a:stretch/>
        </p:blipFill>
        <p:spPr bwMode="auto">
          <a:xfrm>
            <a:off x="417079" y="692696"/>
            <a:ext cx="4001777" cy="596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5450" b="5368"/>
          <a:stretch/>
        </p:blipFill>
        <p:spPr bwMode="auto">
          <a:xfrm>
            <a:off x="4665213" y="645969"/>
            <a:ext cx="4078035" cy="601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67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79928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Уважаемые коллеги!</a:t>
            </a:r>
          </a:p>
          <a:p>
            <a:r>
              <a:rPr lang="ru-RU" dirty="0"/>
              <a:t>В</a:t>
            </a:r>
            <a:r>
              <a:rPr lang="ru-RU" dirty="0" smtClean="0"/>
              <a:t>сех </a:t>
            </a:r>
            <a:r>
              <a:rPr lang="ru-RU" dirty="0"/>
              <a:t>нас учили бережно и уважительно относиться к книгам: заворачивать их в обложки, аккуратно листать странички и ни в коем случае не рисовать на полях и не заворачивать </a:t>
            </a:r>
            <a:r>
              <a:rPr lang="ru-RU" dirty="0" smtClean="0"/>
              <a:t>уголки.</a:t>
            </a:r>
          </a:p>
          <a:p>
            <a:r>
              <a:rPr lang="ru-RU" dirty="0"/>
              <a:t>Дискуссировать на тему о том, стоит ли приносить в жертву </a:t>
            </a:r>
            <a:r>
              <a:rPr lang="ru-RU" dirty="0" smtClean="0"/>
              <a:t>дизайну книги, мастерить из них поделки, </a:t>
            </a:r>
            <a:r>
              <a:rPr lang="ru-RU" dirty="0"/>
              <a:t>можно долго.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/>
              <a:t>Авторы скульптур и инсталляций, работающие с книгами, уже давно привыкли к тому, что при виде их произведений зрители делятся на два противоборствующих лагеря. Одни восхищаются «перерождением» книг и с удовольствием рассматривают их новое применение. Другие отрицают «книжное искусство» как таковое, считая, что литература создана для того, чтобы ее читать – и только лишь. Но, несмотря на такое неоднозначное к нему отношение, книжный арт продолжает </a:t>
            </a:r>
            <a:r>
              <a:rPr lang="ru-RU" dirty="0" smtClean="0"/>
              <a:t>жить.</a:t>
            </a:r>
          </a:p>
          <a:p>
            <a:endParaRPr lang="ru-RU" dirty="0"/>
          </a:p>
          <a:p>
            <a:r>
              <a:rPr lang="ru-RU" dirty="0" smtClean="0"/>
              <a:t>Для </a:t>
            </a:r>
            <a:r>
              <a:rPr lang="ru-RU" dirty="0"/>
              <a:t>того, чтобы разобраться в этом лучше, </a:t>
            </a:r>
            <a:r>
              <a:rPr lang="ru-RU" dirty="0" smtClean="0"/>
              <a:t>предлагаю </a:t>
            </a:r>
            <a:r>
              <a:rPr lang="ru-RU" dirty="0"/>
              <a:t>взглянуть на собранные </a:t>
            </a:r>
            <a:r>
              <a:rPr lang="ru-RU" dirty="0" smtClean="0"/>
              <a:t>мной на просторах интернета </a:t>
            </a:r>
            <a:r>
              <a:rPr lang="ru-RU" dirty="0"/>
              <a:t>образцы таких </a:t>
            </a:r>
            <a:r>
              <a:rPr lang="ru-RU" dirty="0" smtClean="0"/>
              <a:t>работ известных и признанных художников и дизайнеров мира.</a:t>
            </a:r>
          </a:p>
          <a:p>
            <a:r>
              <a:rPr lang="ru-RU" dirty="0" smtClean="0"/>
              <a:t>Возможно, вы почерпнете интересные идеи, для того чтобы сделать вашу библиотеку неповторимой и уникальной.</a:t>
            </a:r>
          </a:p>
          <a:p>
            <a:endParaRPr lang="ru-RU" dirty="0"/>
          </a:p>
          <a:p>
            <a:r>
              <a:rPr lang="ru-RU" dirty="0" smtClean="0"/>
              <a:t>Сурова Н.А.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364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5134" r="5583" b="4416"/>
          <a:stretch/>
        </p:blipFill>
        <p:spPr bwMode="auto">
          <a:xfrm>
            <a:off x="1331640" y="99573"/>
            <a:ext cx="655272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288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436259"/>
            <a:ext cx="35283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создания своих работ </a:t>
            </a:r>
            <a:r>
              <a:rPr lang="ru-RU" dirty="0" err="1"/>
              <a:t>Александер</a:t>
            </a:r>
            <a:r>
              <a:rPr lang="ru-RU" dirty="0"/>
              <a:t> берет старые иллюстрированные </a:t>
            </a:r>
            <a:r>
              <a:rPr lang="ru-RU" dirty="0" smtClean="0"/>
              <a:t>книги</a:t>
            </a:r>
            <a:r>
              <a:rPr lang="ru-RU" dirty="0"/>
              <a:t>.</a:t>
            </a:r>
            <a:r>
              <a:rPr lang="ru-RU" dirty="0" smtClean="0"/>
              <a:t> Страница </a:t>
            </a:r>
            <a:r>
              <a:rPr lang="ru-RU" dirty="0"/>
              <a:t>за страницей, он вырезает изображения, оставляя одни на своих местах и удаляя другие. Каждый элемент, который мы видим в финальном произведении, находится на том же месте, на котором он и был в свое время в книге. Последний этап в работе – это «запечатывание» книги по периметру, чтобы ее уже нельзя было открыть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r="5999" b="5409"/>
          <a:stretch/>
        </p:blipFill>
        <p:spPr bwMode="auto">
          <a:xfrm>
            <a:off x="600500" y="178668"/>
            <a:ext cx="4491937" cy="641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4088" y="5013176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https://www.alexanderkorzerrobinson.co.uk</a:t>
            </a:r>
            <a:r>
              <a:rPr lang="en-US" dirty="0" smtClean="0">
                <a:hlinkClick r:id="rId3"/>
              </a:rPr>
              <a:t>/</a:t>
            </a:r>
            <a:r>
              <a:rPr lang="ru-RU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0456" y="5664990"/>
            <a:ext cx="348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Официальный сайт художника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057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60648"/>
            <a:ext cx="1892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Жаклин Раш Ли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t="-382" r="5445" b="8449"/>
          <a:stretch/>
        </p:blipFill>
        <p:spPr bwMode="auto">
          <a:xfrm>
            <a:off x="611560" y="764703"/>
            <a:ext cx="7502106" cy="579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419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365104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«Работая с книгами как с холстами или строительными кирпичиками, я превращаю их в скульптуры, которые изменяют и пересматривают привычное восприятие книг. Зашифровывая формальное значение книг и изменяя их материальные и концептуальные качества, я стремлюсь создать вызывающие воспоминания художественные формы, предлагающие альтернативные значения</a:t>
            </a:r>
            <a:r>
              <a:rPr lang="ru-RU" b="1" i="1" dirty="0" smtClean="0"/>
              <a:t>»</a:t>
            </a:r>
          </a:p>
          <a:p>
            <a:endParaRPr lang="ru-RU" dirty="0"/>
          </a:p>
          <a:p>
            <a:r>
              <a:rPr lang="ru-RU" dirty="0"/>
              <a:t>                                          </a:t>
            </a:r>
            <a:r>
              <a:rPr lang="ru-RU" b="1" dirty="0" smtClean="0"/>
              <a:t>Жаклин </a:t>
            </a:r>
            <a:r>
              <a:rPr lang="ru-RU" b="1" dirty="0"/>
              <a:t>Раш Ли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 b="7647"/>
          <a:stretch/>
        </p:blipFill>
        <p:spPr bwMode="auto">
          <a:xfrm>
            <a:off x="1287131" y="187927"/>
            <a:ext cx="5866982" cy="417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716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r="5868" b="9976"/>
          <a:stretch/>
        </p:blipFill>
        <p:spPr bwMode="auto">
          <a:xfrm>
            <a:off x="692626" y="305344"/>
            <a:ext cx="7695798" cy="60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026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200" y="5067964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Автор рассказывает, что выбирая книги в качестве материала для своего творчества, она обращает внимание в первую очередь </a:t>
            </a:r>
            <a:r>
              <a:rPr lang="ru-RU" dirty="0" smtClean="0"/>
              <a:t>на </a:t>
            </a:r>
            <a:r>
              <a:rPr lang="ru-RU" dirty="0"/>
              <a:t>историю их отношений с читателем. В</a:t>
            </a:r>
            <a:r>
              <a:rPr lang="ru-RU" dirty="0" smtClean="0"/>
              <a:t> </a:t>
            </a:r>
            <a:r>
              <a:rPr lang="ru-RU" dirty="0"/>
              <a:t>изданиях, побывавших в руках любителей чтения, автор всегда обращает внимание на оставленные на полях пометки, закладки и другие знаки «общения» читателя с книгой, и в своих скульптурах всегда старается подчеркнуть эти моменты и обратить на них внимание зрителя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r="8157" b="7295"/>
          <a:stretch/>
        </p:blipFill>
        <p:spPr bwMode="auto">
          <a:xfrm>
            <a:off x="1403648" y="332655"/>
            <a:ext cx="5642706" cy="47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782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Книги – это кирпичи, из которых мы строим дом своих знаний. </a:t>
            </a:r>
            <a:endParaRPr lang="ru-RU" dirty="0" smtClean="0"/>
          </a:p>
          <a:p>
            <a:r>
              <a:rPr lang="ru-RU" dirty="0" smtClean="0"/>
              <a:t>Так описал свою инсталляцию словацкий </a:t>
            </a:r>
            <a:r>
              <a:rPr lang="ru-RU" dirty="0"/>
              <a:t>художник Матей </a:t>
            </a:r>
            <a:r>
              <a:rPr lang="ru-RU" dirty="0" smtClean="0"/>
              <a:t>Крен.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6718"/>
          <a:stretch/>
        </p:blipFill>
        <p:spPr bwMode="auto">
          <a:xfrm>
            <a:off x="510169" y="1050878"/>
            <a:ext cx="7835629" cy="519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370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29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создание этой инсталляции ушло несколько тысяч книг разной направленности на десятках языков со всего мира. Все они позаимствованы у </a:t>
            </a:r>
            <a:r>
              <a:rPr lang="ru-RU" dirty="0" err="1"/>
              <a:t>Calouste</a:t>
            </a:r>
            <a:r>
              <a:rPr lang="ru-RU" dirty="0"/>
              <a:t> </a:t>
            </a:r>
            <a:r>
              <a:rPr lang="ru-RU" dirty="0" err="1"/>
              <a:t>Gulbenkian</a:t>
            </a:r>
            <a:r>
              <a:rPr lang="ru-RU" dirty="0"/>
              <a:t> </a:t>
            </a:r>
            <a:r>
              <a:rPr lang="ru-RU" dirty="0" err="1"/>
              <a:t>Foundation</a:t>
            </a:r>
            <a:r>
              <a:rPr lang="ru-RU" dirty="0"/>
              <a:t> и будут возвращены в библиотеку сразу после </a:t>
            </a:r>
            <a:r>
              <a:rPr lang="ru-RU" dirty="0" smtClean="0"/>
              <a:t>окончания </a:t>
            </a:r>
            <a:r>
              <a:rPr lang="ru-RU" dirty="0"/>
              <a:t>инсталляции. Главная мысль этой инсталляции </a:t>
            </a:r>
            <a:r>
              <a:rPr lang="ru-RU" dirty="0" smtClean="0"/>
              <a:t>заключается </a:t>
            </a:r>
            <a:r>
              <a:rPr lang="ru-RU" dirty="0"/>
              <a:t>в том, что все творения человеческих рук, в том числе, и архитектурные, создаются благодаря знаниям, полученным из книг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 bwMode="auto">
          <a:xfrm>
            <a:off x="1547665" y="2060848"/>
            <a:ext cx="6699164" cy="454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58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16632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Наряд </a:t>
            </a:r>
            <a:r>
              <a:rPr lang="ru-RU" dirty="0" err="1"/>
              <a:t>Райана</a:t>
            </a:r>
            <a:r>
              <a:rPr lang="ru-RU" dirty="0"/>
              <a:t> </a:t>
            </a:r>
            <a:r>
              <a:rPr lang="ru-RU" dirty="0" err="1"/>
              <a:t>Новеллайна</a:t>
            </a:r>
            <a:r>
              <a:rPr lang="ru-RU" dirty="0"/>
              <a:t> из старых детских </a:t>
            </a:r>
            <a:r>
              <a:rPr lang="ru-RU" dirty="0" smtClean="0"/>
              <a:t>книжек.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1" y="485964"/>
            <a:ext cx="8151205" cy="588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8104" y="908720"/>
            <a:ext cx="2718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того, чтобы изготовить такую пышную юбку, модельеру понадобилось целых 14 квадратных метров иллюстрированной «ткани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1050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Книжная скульптура для популяризации чтения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1765"/>
            <a:ext cx="7848872" cy="591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20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16632"/>
            <a:ext cx="3482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Книжные картины </a:t>
            </a:r>
            <a:r>
              <a:rPr lang="ru-RU" dirty="0" err="1"/>
              <a:t>Рэйчел</a:t>
            </a:r>
            <a:r>
              <a:rPr lang="ru-RU" dirty="0"/>
              <a:t> </a:t>
            </a:r>
            <a:r>
              <a:rPr lang="ru-RU" dirty="0" err="1"/>
              <a:t>Эше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4" y="579335"/>
            <a:ext cx="8152781" cy="602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50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24" y="4549676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Скульптура эта </a:t>
            </a:r>
            <a:r>
              <a:rPr lang="ru-RU" dirty="0" smtClean="0"/>
              <a:t>представляла собой </a:t>
            </a:r>
            <a:r>
              <a:rPr lang="ru-RU" dirty="0"/>
              <a:t>огромное слово «</a:t>
            </a:r>
            <a:r>
              <a:rPr lang="ru-RU" dirty="0" err="1"/>
              <a:t>Read</a:t>
            </a:r>
            <a:r>
              <a:rPr lang="ru-RU" dirty="0"/>
              <a:t>», сложенное из двадцати пяти тысяч </a:t>
            </a:r>
            <a:r>
              <a:rPr lang="ru-RU" dirty="0" smtClean="0"/>
              <a:t>книг. Особенно </a:t>
            </a:r>
            <a:r>
              <a:rPr lang="ru-RU" dirty="0"/>
              <a:t>эффектно она </a:t>
            </a:r>
            <a:r>
              <a:rPr lang="ru-RU" dirty="0" smtClean="0"/>
              <a:t>выглядела </a:t>
            </a:r>
            <a:r>
              <a:rPr lang="ru-RU" dirty="0"/>
              <a:t>ночью со специальной подсветкой. Так что жители Нью-Йорка </a:t>
            </a:r>
            <a:r>
              <a:rPr lang="ru-RU" dirty="0" smtClean="0"/>
              <a:t>видели </a:t>
            </a:r>
            <a:r>
              <a:rPr lang="ru-RU" dirty="0"/>
              <a:t>этот социальный призыв «Читай» в любое время суток.</a:t>
            </a:r>
          </a:p>
          <a:p>
            <a:endParaRPr lang="ru-RU" dirty="0"/>
          </a:p>
          <a:p>
            <a:r>
              <a:rPr lang="ru-RU" dirty="0"/>
              <a:t>Скульптура из книг </a:t>
            </a:r>
            <a:r>
              <a:rPr lang="ru-RU" dirty="0" smtClean="0"/>
              <a:t>простояла </a:t>
            </a:r>
            <a:r>
              <a:rPr lang="ru-RU" dirty="0"/>
              <a:t>на пороге Нью-Йоркской общественной библиотеки в течение нескольких недель, после чего эти книги </a:t>
            </a:r>
            <a:r>
              <a:rPr lang="ru-RU" dirty="0" smtClean="0"/>
              <a:t>были переданы </a:t>
            </a:r>
            <a:r>
              <a:rPr lang="ru-RU" dirty="0"/>
              <a:t>во все школы города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55" y="188640"/>
            <a:ext cx="6249713" cy="420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973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Американский художник Майк Стилки последние несколько лет создает особые выставки-библиотеки. Правда, читать эти издания уже нельзя - зато можно с восхищением рассматривать рисунки на книгах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2" y="1271587"/>
            <a:ext cx="7078720" cy="534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050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347684"/>
            <a:ext cx="5616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Майк Стилки </a:t>
            </a:r>
            <a:r>
              <a:rPr lang="ru-RU" dirty="0" smtClean="0"/>
              <a:t>использует </a:t>
            </a:r>
            <a:r>
              <a:rPr lang="ru-RU" dirty="0"/>
              <a:t>для создания рисунков на книгах списанные из библиотечных фондов издания, которые уже сто лет как никто не брал и не берет. Благодаря этому проекту наступает звездный час старых томов. </a:t>
            </a:r>
            <a:r>
              <a:rPr lang="ru-RU" dirty="0" smtClean="0"/>
              <a:t>Возможно, </a:t>
            </a:r>
            <a:r>
              <a:rPr lang="ru-RU" dirty="0"/>
              <a:t>такое арт-перерождение гораздо лучше, чем прямой путь в </a:t>
            </a:r>
            <a:r>
              <a:rPr lang="ru-RU" dirty="0" smtClean="0"/>
              <a:t>макулатуру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0" y="347683"/>
            <a:ext cx="2819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80" y="2409716"/>
            <a:ext cx="57150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610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16632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Новая жизнь старых книг от Джулии </a:t>
            </a:r>
            <a:r>
              <a:rPr lang="ru-RU" dirty="0" err="1" smtClean="0"/>
              <a:t>Фелд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2674" y="6056421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Джулия  </a:t>
            </a:r>
            <a:r>
              <a:rPr lang="ru-RU" dirty="0"/>
              <a:t>делает из старых книг что-то типа музейных </a:t>
            </a:r>
            <a:r>
              <a:rPr lang="ru-RU" dirty="0" smtClean="0"/>
              <a:t>стендов и </a:t>
            </a:r>
            <a:r>
              <a:rPr lang="ru-RU" dirty="0"/>
              <a:t>создает внутри них невероятного вида аппликации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64703"/>
            <a:ext cx="3725369" cy="52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29311"/>
            <a:ext cx="24669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078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4522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Причем, в качестве тематики для этих аппликаций она берет саму тематику книги, а иногда даже при помощи визуальных средств пересказывает ее содержимое. А уж тут как раз кстати приходятся всевозможные картинки, графики, карты, формулы и прочие иллюстрации из этих фолиантов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86750" y="1625263"/>
            <a:ext cx="5138938" cy="244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56" y="476672"/>
            <a:ext cx="5715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735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Резьба по книгам от Кайли </a:t>
            </a:r>
            <a:r>
              <a:rPr lang="ru-RU" dirty="0" err="1" smtClean="0"/>
              <a:t>Стиллман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3" y="680815"/>
            <a:ext cx="7906285" cy="59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41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698" y="5013176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Стиллман</a:t>
            </a:r>
            <a:r>
              <a:rPr lang="ru-RU" dirty="0"/>
              <a:t> решила «возвращать» книги природе при помощи художественной резки, технологию которой она сама разработала и освоила в совершенстве.</a:t>
            </a:r>
          </a:p>
          <a:p>
            <a:r>
              <a:rPr lang="ru-RU" dirty="0" smtClean="0"/>
              <a:t>При </a:t>
            </a:r>
            <a:r>
              <a:rPr lang="ru-RU" dirty="0"/>
              <a:t>создании своих работ, Кайли </a:t>
            </a:r>
            <a:r>
              <a:rPr lang="ru-RU" dirty="0" err="1"/>
              <a:t>Стиллман</a:t>
            </a:r>
            <a:r>
              <a:rPr lang="ru-RU" dirty="0"/>
              <a:t> берет одну и несколько книг, а потом вырезает в них какое-либо изображение на природную тематику: растения, животных, целые панорамы, изображающих растительный и животный мир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03" y="9002"/>
            <a:ext cx="6229261" cy="500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208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Цветные страницы книг в скульптурах Брони </a:t>
            </a:r>
            <a:r>
              <a:rPr lang="ru-RU" dirty="0" err="1"/>
              <a:t>Сойер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728700"/>
            <a:ext cx="7728859" cy="579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53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Броня </a:t>
            </a:r>
            <a:r>
              <a:rPr lang="ru-RU" dirty="0" err="1" smtClean="0"/>
              <a:t>Сойер</a:t>
            </a:r>
            <a:r>
              <a:rPr lang="ru-RU" dirty="0" smtClean="0"/>
              <a:t> превращает </a:t>
            </a:r>
            <a:r>
              <a:rPr lang="ru-RU" dirty="0"/>
              <a:t>раскрашенные цветные страницы в причудливых сказочных Жар-птиц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2008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727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1124744"/>
            <a:ext cx="3960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Особость метода художницы сразу бросается в глаза: во-первых, это, конечно же, работа со цветными страницами. Во-вторых, Броня </a:t>
            </a:r>
            <a:r>
              <a:rPr lang="ru-RU" dirty="0" err="1"/>
              <a:t>Сойер</a:t>
            </a:r>
            <a:r>
              <a:rPr lang="ru-RU" dirty="0"/>
              <a:t> умело использует естественную склонность бумаги к сворачиванию: по ее словам, "разрезая и сворачивая листы, можно создать органичные и случайные формы". И в-третьих, ее любимая тема в скульптуре - птицы: художница увидела несомненное сходство между страницами и перьями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48472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320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0415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Рэйчел</a:t>
            </a:r>
            <a:r>
              <a:rPr lang="ru-RU" dirty="0"/>
              <a:t> </a:t>
            </a:r>
            <a:r>
              <a:rPr lang="ru-RU" dirty="0" err="1"/>
              <a:t>Эше</a:t>
            </a:r>
            <a:r>
              <a:rPr lang="ru-RU" dirty="0"/>
              <a:t> </a:t>
            </a:r>
            <a:r>
              <a:rPr lang="ru-RU" dirty="0" smtClean="0"/>
              <a:t>художница-самоучка. </a:t>
            </a:r>
          </a:p>
          <a:p>
            <a:r>
              <a:rPr lang="ru-RU" dirty="0" smtClean="0"/>
              <a:t>Мастерица </a:t>
            </a:r>
            <a:r>
              <a:rPr lang="ru-RU" dirty="0"/>
              <a:t>называет свои работы объемными картинами. </a:t>
            </a:r>
            <a:r>
              <a:rPr lang="ru-RU" dirty="0" err="1" smtClean="0"/>
              <a:t>Рэйчел</a:t>
            </a:r>
            <a:r>
              <a:rPr lang="ru-RU" dirty="0" smtClean="0"/>
              <a:t> использует </a:t>
            </a:r>
            <a:r>
              <a:rPr lang="ru-RU" dirty="0"/>
              <a:t>мотивы природы и животных, поскольку это - ее вторая страсть, да и живописные окрестности Ванкувера каждый день служат для нее вдохновением и источником новых идей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35" y="1520122"/>
            <a:ext cx="6667500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431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116632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Скульптуры из книг от </a:t>
            </a:r>
            <a:r>
              <a:rPr lang="ru-RU" dirty="0" err="1"/>
              <a:t>Джоди</a:t>
            </a:r>
            <a:r>
              <a:rPr lang="ru-RU" dirty="0"/>
              <a:t> Харви-Брауна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6" y="648668"/>
            <a:ext cx="8394958" cy="558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365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00050"/>
            <a:ext cx="6667500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22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Джоди</a:t>
            </a:r>
            <a:r>
              <a:rPr lang="ru-RU" dirty="0"/>
              <a:t> </a:t>
            </a:r>
            <a:r>
              <a:rPr lang="ru-RU" dirty="0" smtClean="0"/>
              <a:t>Харви-Браун </a:t>
            </a:r>
            <a:r>
              <a:rPr lang="ru-RU" dirty="0"/>
              <a:t>- большой любитель литературы. Он создает трехмерные скульптуры кораблей, невероятных монстров, выплывающих из пучины моря, русалок, завлекающих моряков… Вдохновение он черпает из произведений, давно ставших </a:t>
            </a:r>
            <a:r>
              <a:rPr lang="ru-RU" dirty="0" smtClean="0"/>
              <a:t>классикой. </a:t>
            </a:r>
            <a:r>
              <a:rPr lang="ru-RU" dirty="0"/>
              <a:t>Среди любимых – «Ветер в </a:t>
            </a:r>
            <a:r>
              <a:rPr lang="ru-RU" dirty="0" smtClean="0"/>
              <a:t>ивах» Кеннета </a:t>
            </a:r>
            <a:r>
              <a:rPr lang="ru-RU" dirty="0" err="1"/>
              <a:t>Грэма</a:t>
            </a:r>
            <a:r>
              <a:rPr lang="ru-RU" dirty="0"/>
              <a:t>,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1" y="1556792"/>
            <a:ext cx="7596459" cy="506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49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6" y="1209674"/>
            <a:ext cx="8106926" cy="539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повесть Эрнеста Хемингуэя «Старик и море», </a:t>
            </a:r>
          </a:p>
        </p:txBody>
      </p:sp>
    </p:spTree>
    <p:extLst>
      <p:ext uri="{BB962C8B-B14F-4D97-AF65-F5344CB8AC3E}">
        <p14:creationId xmlns:p14="http://schemas.microsoft.com/office/powerpoint/2010/main" val="990410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2396" y="116632"/>
            <a:ext cx="367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«Моби Дик» Германа Мелвилла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09" y="642703"/>
            <a:ext cx="8170055" cy="54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365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7275" y="3326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«Двадцать тысяч лье под водой» Жюля Верна.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6" y="998387"/>
            <a:ext cx="8431117" cy="561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661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332656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 обошел он своим вниманием и повесть Марка Твена о приключениях Тома </a:t>
            </a:r>
            <a:r>
              <a:rPr lang="ru-RU" dirty="0" err="1"/>
              <a:t>Сойера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124744"/>
            <a:ext cx="66675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347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16632"/>
            <a:ext cx="575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 еще несколько самых красивых скульптур из книг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6309320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Харон и Врата в Мир Грез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1" y="620688"/>
            <a:ext cx="820556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154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16632"/>
            <a:ext cx="3446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«Книга жизни» </a:t>
            </a:r>
            <a:r>
              <a:rPr lang="ru-RU" dirty="0" err="1" smtClean="0"/>
              <a:t>Нино</a:t>
            </a:r>
            <a:r>
              <a:rPr lang="ru-RU" dirty="0" smtClean="0"/>
              <a:t> </a:t>
            </a:r>
            <a:r>
              <a:rPr lang="ru-RU" dirty="0" err="1"/>
              <a:t>Орланди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547688"/>
            <a:ext cx="6667500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579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2" y="692696"/>
            <a:ext cx="8430684" cy="603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9112" y="188640"/>
            <a:ext cx="3384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Пейзажи, вырезанные из книг</a:t>
            </a:r>
          </a:p>
        </p:txBody>
      </p:sp>
    </p:spTree>
    <p:extLst>
      <p:ext uri="{BB962C8B-B14F-4D97-AF65-F5344CB8AC3E}">
        <p14:creationId xmlns:p14="http://schemas.microsoft.com/office/powerpoint/2010/main" val="1946156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6035"/>
            <a:ext cx="7848872" cy="632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172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23899"/>
            <a:ext cx="7150174" cy="580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4663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Работа испанской художницы </a:t>
            </a:r>
            <a:r>
              <a:rPr lang="ru-RU" dirty="0" err="1"/>
              <a:t>Malena</a:t>
            </a:r>
            <a:r>
              <a:rPr lang="ru-RU" dirty="0"/>
              <a:t> </a:t>
            </a:r>
            <a:r>
              <a:rPr lang="ru-RU" dirty="0" err="1"/>
              <a:t>Valcarcel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179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926038" cy="592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5414" y="116632"/>
            <a:ext cx="3818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Андерсен «Девочка </a:t>
            </a:r>
            <a:r>
              <a:rPr lang="ru-RU" dirty="0"/>
              <a:t>со </a:t>
            </a:r>
            <a:r>
              <a:rPr lang="ru-RU" dirty="0" smtClean="0"/>
              <a:t>спичками»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19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38150"/>
            <a:ext cx="6667500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68818"/>
            <a:ext cx="4824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Джейн </a:t>
            </a:r>
            <a:r>
              <a:rPr lang="ru-RU" dirty="0" err="1" smtClean="0"/>
              <a:t>Остин</a:t>
            </a:r>
            <a:r>
              <a:rPr lang="ru-RU" dirty="0" smtClean="0"/>
              <a:t> «Гордость </a:t>
            </a:r>
            <a:r>
              <a:rPr lang="ru-RU" dirty="0"/>
              <a:t>и </a:t>
            </a:r>
            <a:r>
              <a:rPr lang="ru-RU" dirty="0" smtClean="0"/>
              <a:t>Предубеждение»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87746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95250"/>
            <a:ext cx="471487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2069" y="95250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Книжная скульптура для рекламы недели книги.</a:t>
            </a:r>
          </a:p>
        </p:txBody>
      </p:sp>
    </p:spTree>
    <p:extLst>
      <p:ext uri="{BB962C8B-B14F-4D97-AF65-F5344CB8AC3E}">
        <p14:creationId xmlns:p14="http://schemas.microsoft.com/office/powerpoint/2010/main" val="2870662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0658"/>
            <a:ext cx="8424935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5878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" y="188640"/>
            <a:ext cx="905489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090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95250"/>
            <a:ext cx="50387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2793" y="6093296"/>
            <a:ext cx="3338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Композиция из иллюстраций.</a:t>
            </a:r>
          </a:p>
        </p:txBody>
      </p:sp>
    </p:spTree>
    <p:extLst>
      <p:ext uri="{BB962C8B-B14F-4D97-AF65-F5344CB8AC3E}">
        <p14:creationId xmlns:p14="http://schemas.microsoft.com/office/powerpoint/2010/main" val="4285190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60648"/>
            <a:ext cx="650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вот несколько идей от обычных интернет-пользователей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5" y="980728"/>
            <a:ext cx="7072461" cy="530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383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95463"/>
            <a:ext cx="80962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2988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423863"/>
            <a:ext cx="8096250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68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1"/>
            <a:ext cx="8281716" cy="642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6724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28700"/>
            <a:ext cx="76962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1375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92" y="188640"/>
            <a:ext cx="656568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992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09563"/>
            <a:ext cx="8096250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0082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81125"/>
            <a:ext cx="8096250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570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19213"/>
            <a:ext cx="80962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793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447800"/>
            <a:ext cx="80962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8636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072" y="6237312"/>
            <a:ext cx="2919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Составитель Сурова Н.А.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3265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Книжные картины-скульптуры художницы </a:t>
            </a:r>
            <a:r>
              <a:rPr lang="ru-RU" dirty="0" err="1"/>
              <a:t>Рэйчел</a:t>
            </a:r>
            <a:r>
              <a:rPr lang="ru-RU" dirty="0"/>
              <a:t> </a:t>
            </a:r>
            <a:r>
              <a:rPr lang="ru-RU" dirty="0" err="1"/>
              <a:t>Эше</a:t>
            </a:r>
            <a:r>
              <a:rPr lang="ru-RU" dirty="0"/>
              <a:t> (</a:t>
            </a:r>
            <a:r>
              <a:rPr lang="ru-RU" dirty="0" err="1"/>
              <a:t>Rachael</a:t>
            </a:r>
            <a:r>
              <a:rPr lang="ru-RU" dirty="0"/>
              <a:t> </a:t>
            </a:r>
            <a:r>
              <a:rPr lang="ru-RU" dirty="0" err="1"/>
              <a:t>Ashe</a:t>
            </a:r>
            <a:r>
              <a:rPr lang="ru-RU" dirty="0" smtClean="0"/>
              <a:t>) // Культурология РФ. – </a:t>
            </a:r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en-US" dirty="0"/>
              <a:t>https://kulturologia.ru/blogs/120512/16536/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Брайан </a:t>
            </a:r>
            <a:r>
              <a:rPr lang="ru-RU" dirty="0" err="1"/>
              <a:t>Деттмер</a:t>
            </a:r>
            <a:r>
              <a:rPr lang="ru-RU" dirty="0"/>
              <a:t> и его скульптуры из старых </a:t>
            </a:r>
            <a:r>
              <a:rPr lang="ru-RU" dirty="0" smtClean="0"/>
              <a:t>книг// Любопытный мир. - </a:t>
            </a:r>
            <a:r>
              <a:rPr lang="en-US" dirty="0"/>
              <a:t>URL:https://curious-world.ru/art/dizajn/item/973-brajan-dettmer-i-ego-skulptury-iz-starykh-knig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180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7"/>
            <a:ext cx="8178591" cy="621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616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0" y="544034"/>
            <a:ext cx="883275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91888" y="6237312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https://rachaelashe.com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19553" y="6238440"/>
            <a:ext cx="197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Сайт художницы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5645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332656"/>
            <a:ext cx="2675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Брайан </a:t>
            </a:r>
            <a:r>
              <a:rPr lang="ru-RU" sz="2400" b="1" dirty="0" err="1" smtClean="0"/>
              <a:t>Деттмер</a:t>
            </a:r>
            <a:endParaRPr lang="ru-RU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576064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61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100</TotalTime>
  <Words>1469</Words>
  <Application>Microsoft Office PowerPoint</Application>
  <PresentationFormat>Экран (4:3)</PresentationFormat>
  <Paragraphs>82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Сурова Н.А.</dc:creator>
  <cp:lastModifiedBy>Наталья</cp:lastModifiedBy>
  <cp:revision>14</cp:revision>
  <dcterms:created xsi:type="dcterms:W3CDTF">2022-10-04T09:59:03Z</dcterms:created>
  <dcterms:modified xsi:type="dcterms:W3CDTF">2023-07-13T12:51:57Z</dcterms:modified>
</cp:coreProperties>
</file>