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10" r:id="rId3"/>
    <p:sldId id="321" r:id="rId4"/>
    <p:sldId id="358" r:id="rId5"/>
    <p:sldId id="360" r:id="rId6"/>
    <p:sldId id="311" r:id="rId7"/>
    <p:sldId id="280" r:id="rId8"/>
    <p:sldId id="361" r:id="rId9"/>
    <p:sldId id="282" r:id="rId10"/>
    <p:sldId id="363" r:id="rId11"/>
    <p:sldId id="362" r:id="rId12"/>
    <p:sldId id="269" r:id="rId13"/>
    <p:sldId id="281" r:id="rId14"/>
    <p:sldId id="333" r:id="rId15"/>
    <p:sldId id="285" r:id="rId16"/>
    <p:sldId id="359" r:id="rId17"/>
    <p:sldId id="283" r:id="rId18"/>
    <p:sldId id="336" r:id="rId19"/>
    <p:sldId id="335" r:id="rId20"/>
    <p:sldId id="334" r:id="rId21"/>
    <p:sldId id="284" r:id="rId22"/>
    <p:sldId id="337" r:id="rId23"/>
    <p:sldId id="338" r:id="rId24"/>
    <p:sldId id="339" r:id="rId25"/>
    <p:sldId id="286" r:id="rId26"/>
    <p:sldId id="340" r:id="rId27"/>
    <p:sldId id="341" r:id="rId28"/>
    <p:sldId id="342" r:id="rId29"/>
    <p:sldId id="287" r:id="rId30"/>
    <p:sldId id="288" r:id="rId31"/>
    <p:sldId id="289" r:id="rId32"/>
    <p:sldId id="300" r:id="rId33"/>
    <p:sldId id="296" r:id="rId34"/>
    <p:sldId id="343" r:id="rId35"/>
    <p:sldId id="344" r:id="rId36"/>
    <p:sldId id="345" r:id="rId37"/>
    <p:sldId id="298" r:id="rId38"/>
    <p:sldId id="346" r:id="rId39"/>
    <p:sldId id="347" r:id="rId40"/>
    <p:sldId id="348" r:id="rId41"/>
    <p:sldId id="301" r:id="rId42"/>
    <p:sldId id="290" r:id="rId43"/>
    <p:sldId id="297" r:id="rId44"/>
    <p:sldId id="364" r:id="rId45"/>
    <p:sldId id="291" r:id="rId46"/>
    <p:sldId id="349" r:id="rId47"/>
    <p:sldId id="350" r:id="rId48"/>
    <p:sldId id="351" r:id="rId49"/>
    <p:sldId id="292" r:id="rId50"/>
    <p:sldId id="352" r:id="rId51"/>
    <p:sldId id="353" r:id="rId52"/>
    <p:sldId id="354" r:id="rId53"/>
    <p:sldId id="293" r:id="rId54"/>
    <p:sldId id="355" r:id="rId55"/>
    <p:sldId id="356" r:id="rId56"/>
    <p:sldId id="357" r:id="rId57"/>
    <p:sldId id="295" r:id="rId58"/>
    <p:sldId id="258" r:id="rId59"/>
    <p:sldId id="259" r:id="rId60"/>
    <p:sldId id="260" r:id="rId61"/>
    <p:sldId id="261" r:id="rId62"/>
    <p:sldId id="262" r:id="rId63"/>
    <p:sldId id="264" r:id="rId64"/>
    <p:sldId id="265" r:id="rId65"/>
    <p:sldId id="266" r:id="rId66"/>
    <p:sldId id="268" r:id="rId67"/>
    <p:sldId id="302" r:id="rId68"/>
    <p:sldId id="303" r:id="rId69"/>
    <p:sldId id="305" r:id="rId70"/>
    <p:sldId id="304" r:id="rId71"/>
    <p:sldId id="267" r:id="rId72"/>
    <p:sldId id="263" r:id="rId73"/>
    <p:sldId id="271" r:id="rId74"/>
    <p:sldId id="270" r:id="rId75"/>
    <p:sldId id="272" r:id="rId76"/>
    <p:sldId id="273" r:id="rId77"/>
    <p:sldId id="275" r:id="rId78"/>
    <p:sldId id="276" r:id="rId79"/>
    <p:sldId id="365" r:id="rId80"/>
    <p:sldId id="277" r:id="rId81"/>
    <p:sldId id="309" r:id="rId82"/>
    <p:sldId id="308" r:id="rId83"/>
    <p:sldId id="279" r:id="rId84"/>
    <p:sldId id="306" r:id="rId85"/>
    <p:sldId id="307" r:id="rId86"/>
    <p:sldId id="315" r:id="rId87"/>
    <p:sldId id="317" r:id="rId88"/>
    <p:sldId id="318" r:id="rId89"/>
    <p:sldId id="320" r:id="rId90"/>
    <p:sldId id="322" r:id="rId91"/>
    <p:sldId id="324" r:id="rId92"/>
    <p:sldId id="323" r:id="rId93"/>
    <p:sldId id="325" r:id="rId94"/>
    <p:sldId id="326" r:id="rId95"/>
    <p:sldId id="327" r:id="rId96"/>
    <p:sldId id="328" r:id="rId97"/>
    <p:sldId id="329" r:id="rId98"/>
    <p:sldId id="330" r:id="rId99"/>
    <p:sldId id="331" r:id="rId100"/>
    <p:sldId id="332" r:id="rId101"/>
    <p:sldId id="312" r:id="rId102"/>
    <p:sldId id="366" r:id="rId103"/>
    <p:sldId id="278" r:id="rId104"/>
    <p:sldId id="313" r:id="rId1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/>
          <a:lstStyle>
            <a:lvl1pPr>
              <a:defRPr lang="en-US" sz="4400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357562"/>
            <a:ext cx="6400800" cy="1752600"/>
          </a:xfrm>
          <a:noFill/>
        </p:spPr>
        <p:txBody>
          <a:bodyPr>
            <a:scene3d>
              <a:camera prst="perspectiveRelaxedModerately"/>
              <a:lightRig rig="threePt" dir="t"/>
            </a:scene3d>
            <a:sp3d/>
          </a:bodyPr>
          <a:lstStyle>
            <a:lvl1pPr marL="0" indent="0" algn="ctr">
              <a:buNone/>
              <a:defRPr>
                <a:solidFill>
                  <a:srgbClr val="E97D2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071810"/>
            <a:ext cx="7772400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4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716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4400" kern="1200" dirty="0">
          <a:solidFill>
            <a:schemeClr val="accent6">
              <a:lumMod val="50000"/>
            </a:schemeClr>
          </a:solidFill>
          <a:effectLst>
            <a:outerShdw blurRad="60007" dist="368300" dir="7860000" sy="30000" kx="1300200" algn="ctr" rotWithShape="0">
              <a:prstClr val="black">
                <a:alpha val="32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3200" kern="1200">
          <a:solidFill>
            <a:srgbClr val="E97D2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4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737828" y="188640"/>
            <a:ext cx="76683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МБУК ЦБС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Красносулинского городского поселения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ЦГБ им. М.А.Шолохова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06948">
            <a:off x="670171" y="2016242"/>
            <a:ext cx="7471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Ariston" pitchFamily="66" charset="0"/>
              </a:rPr>
              <a:t>«Старый друг мой, Горный лес!»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Ariston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4149080"/>
            <a:ext cx="470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Экологическое путешествие по заказнику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Горненский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290" y="5805264"/>
            <a:ext cx="1535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г.Красный Сулин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2016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416824" cy="495222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63888" y="6021288"/>
            <a:ext cx="129394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Пролески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горненский\Экологический форум\Camera\20160604_105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3208"/>
            <a:ext cx="3312368" cy="587585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1\Desktop\горненский\Экологический форум\Camera\20160604_105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9174"/>
            <a:ext cx="3297731" cy="584988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4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7596336" cy="5697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4539" y="188640"/>
            <a:ext cx="597492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Об охране Донской природы читайте книги серии «Потомкам – цветущую землю»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5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09328"/>
            <a:ext cx="7776864" cy="5832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64096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Представляем фотоальбомы донской природы «Времена года» губернатора Ростовской области В.Голубева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1-tub-ru.yandex.net/i?id=47c54e3778bbc2ed3f6bd761d61988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456384" cy="5099585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0685"/>
            <a:ext cx="2980462" cy="383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752" y="332656"/>
            <a:ext cx="478515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Читайте книги о природе Донского края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80446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>
                <a:gd name="adj" fmla="val 20000"/>
              </a:avLst>
            </a:prstTxWarp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Добро пожаловать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Заказник «</a:t>
            </a:r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Горненский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»!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6093296"/>
            <a:ext cx="43540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Составитель: Сурова Н.А., библиограф.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260456" cy="424847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5157192"/>
            <a:ext cx="18421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Лесная сирень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503" y="786532"/>
            <a:ext cx="4776977" cy="357857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76056" y="4869160"/>
            <a:ext cx="24447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Степные тюльпаны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861" b="8212"/>
          <a:stretch>
            <a:fillRect/>
          </a:stretch>
        </p:blipFill>
        <p:spPr bwMode="auto">
          <a:xfrm>
            <a:off x="557080" y="1052736"/>
            <a:ext cx="7738400" cy="475252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83768" y="6165304"/>
            <a:ext cx="373038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Эти дубы возрастом за 100 лет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404664"/>
            <a:ext cx="269586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Антоновская дубрава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488832" cy="561010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55776" y="6165304"/>
            <a:ext cx="325602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Балка «Большая Журавка»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277350" cy="547440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99792" y="6237312"/>
            <a:ext cx="381463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Пруд в балке Большая Журавка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57029"/>
            <a:ext cx="8615840" cy="569970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63888" y="6237312"/>
            <a:ext cx="146803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Дендрарий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orshanka.by/wp-content/uploads/2010/09/forest-view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48091" cy="48965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188640"/>
            <a:ext cx="28031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Назовите эти растения: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17" y="961186"/>
            <a:ext cx="8780358" cy="491608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63888" y="6237312"/>
            <a:ext cx="104176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ковыль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833" y="210271"/>
            <a:ext cx="7007551" cy="595503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43808" y="6309320"/>
            <a:ext cx="283603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донник лекарственный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248472" cy="424847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39752" y="6237312"/>
            <a:ext cx="37128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тысячелистник обыкновенный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http://domashnee-zdorovie.ru/wp-content/uploads/2017/08/tysyachelistnik-2.jpg"/>
          <p:cNvPicPr>
            <a:picLocks noChangeAspect="1" noChangeArrowheads="1"/>
          </p:cNvPicPr>
          <p:nvPr/>
        </p:nvPicPr>
        <p:blipFill>
          <a:blip r:embed="rId3" cstate="print"/>
          <a:srcRect r="2900" b="10233"/>
          <a:stretch>
            <a:fillRect/>
          </a:stretch>
        </p:blipFill>
        <p:spPr bwMode="auto">
          <a:xfrm>
            <a:off x="4606468" y="0"/>
            <a:ext cx="4306318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94419">
            <a:off x="365970" y="3612417"/>
            <a:ext cx="4232965" cy="226389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6456">
            <a:off x="4799198" y="4587642"/>
            <a:ext cx="2785823" cy="208694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716016" y="253096"/>
            <a:ext cx="403244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Мчит меня электропоезд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Мчит за город с ветерком.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Ветки кланяются в пояс,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Пробегая за окном.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Остановка, надо мною,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Словно море, синь небес.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 вокруг шумит листвою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Старый друг мой, Горный лес.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3933056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Виктор Курочкин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 b="23819"/>
          <a:stretch/>
        </p:blipFill>
        <p:spPr bwMode="auto">
          <a:xfrm rot="516128">
            <a:off x="555863" y="605040"/>
            <a:ext cx="3711337" cy="2753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6679329" cy="554461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6237312"/>
            <a:ext cx="25469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мятлик узколистный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807005" cy="534556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347864" y="6093296"/>
            <a:ext cx="201843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полынь горькая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5832648" cy="583264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43808" y="6237312"/>
            <a:ext cx="27735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пижма обыкновенная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365"/>
            <a:ext cx="7272808" cy="592293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6309320"/>
            <a:ext cx="250735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девясил германский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9" y="692696"/>
            <a:ext cx="9002675" cy="504056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6237312"/>
            <a:ext cx="207140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пырей ползучий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142" y="215169"/>
            <a:ext cx="8506322" cy="56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9832" y="6309320"/>
            <a:ext cx="263661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василек раскидистый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9537"/>
            <a:ext cx="7704857" cy="577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03848" y="6237312"/>
            <a:ext cx="215950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молочай степной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488832" cy="562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51920" y="6237312"/>
            <a:ext cx="10054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чабрец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55" y="442587"/>
            <a:ext cx="7639161" cy="572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03848" y="6309320"/>
            <a:ext cx="198214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пастушья сумка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Растения, включённые в книгу «Редкие и исчезающие виды растений, грибов и лишайников Ростовской области» 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2668"/>
            <a:ext cx="2592288" cy="354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268760"/>
            <a:ext cx="2376264" cy="440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63888" y="6237312"/>
            <a:ext cx="205928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василёк русский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132856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704856" cy="609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В южной части Красносулинского района Ростовской области расположился государственный природный заказник областного значения «Горненский». 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13" y="1844824"/>
            <a:ext cx="4998359" cy="374441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6237312"/>
            <a:ext cx="276543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тюльпан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Биберштейна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45" y="1412776"/>
            <a:ext cx="427627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8092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Растения, включённые в книгу «Редкие и исчезающие виды растений, грибов и лишайников Ростовской области» 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6737606" cy="4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5805264"/>
            <a:ext cx="264412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ковыль красивейший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9738" y="3573016"/>
            <a:ext cx="4604262" cy="294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828092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Растения, включённые в книгу «Редкие и исчезающие виды растений, грибов и лишайников Ростовской области» 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im0-tub-ru.yandex.net/i?id=31d9987fb664c95b7bbd5c0b2d0e82c0-l&amp;n=13"/>
          <p:cNvPicPr>
            <a:picLocks noChangeAspect="1" noChangeArrowheads="1"/>
          </p:cNvPicPr>
          <p:nvPr/>
        </p:nvPicPr>
        <p:blipFill>
          <a:blip r:embed="rId2" cstate="print"/>
          <a:srcRect l="4824" r="3511"/>
          <a:stretch>
            <a:fillRect/>
          </a:stretch>
        </p:blipFill>
        <p:spPr bwMode="auto">
          <a:xfrm>
            <a:off x="251520" y="1268760"/>
            <a:ext cx="2736304" cy="3672408"/>
          </a:xfrm>
          <a:prstGeom prst="rect">
            <a:avLst/>
          </a:prstGeom>
          <a:noFill/>
        </p:spPr>
      </p:pic>
      <p:pic>
        <p:nvPicPr>
          <p:cNvPr id="55299" name="Picture 3" descr="E:\DCIM\104SSCAM\SDC14649.JPG"/>
          <p:cNvPicPr>
            <a:picLocks noChangeAspect="1" noChangeArrowheads="1"/>
          </p:cNvPicPr>
          <p:nvPr/>
        </p:nvPicPr>
        <p:blipFill>
          <a:blip r:embed="rId3" cstate="print"/>
          <a:srcRect l="17713" r="31888" b="2751"/>
          <a:stretch>
            <a:fillRect/>
          </a:stretch>
        </p:blipFill>
        <p:spPr bwMode="auto">
          <a:xfrm>
            <a:off x="6012160" y="1412776"/>
            <a:ext cx="2487868" cy="3600400"/>
          </a:xfrm>
          <a:prstGeom prst="rect">
            <a:avLst/>
          </a:prstGeom>
          <a:noFill/>
        </p:spPr>
      </p:pic>
      <p:pic>
        <p:nvPicPr>
          <p:cNvPr id="55301" name="Picture 5" descr="http://s5.hostingkartinok.com/uploads/images/2013/12/d8af397d73e59a8e637d66376fea03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5720" y="2132856"/>
            <a:ext cx="2732560" cy="38164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476672"/>
            <a:ext cx="399788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Книги о растениях Донского края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88640"/>
            <a:ext cx="305968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Дары Горного леса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6237312"/>
            <a:ext cx="175676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подосиновик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13641"/>
            <a:ext cx="6768752" cy="540996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404"/>
            <a:ext cx="8640960" cy="551277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99792" y="5949280"/>
            <a:ext cx="271991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Рядовка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лиловоногая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или «синяя ножка»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08912" cy="574891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63888" y="6237312"/>
            <a:ext cx="131638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Маслёнок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71" y="187176"/>
            <a:ext cx="8246285" cy="547207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51920" y="6237312"/>
            <a:ext cx="128227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Моховик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6309320"/>
            <a:ext cx="75608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Зимний опёнок или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фламмулина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бархатистоножковая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6996"/>
            <a:ext cx="7056784" cy="588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7420"/>
            <a:ext cx="6336704" cy="584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79912" y="6309320"/>
            <a:ext cx="12009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Сморчок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93730" cy="572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6237312"/>
            <a:ext cx="232942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Настоящий рыжик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samlib.ru/img/b/baranow_w_a/krepostxwstepi/krepostxwstep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256584" cy="63517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6488668"/>
            <a:ext cx="37005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Посадка леса – дело серьезное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064896" cy="602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91880" y="6237312"/>
            <a:ext cx="15588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Шампиньон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buklit.ru/covers/62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13666"/>
            <a:ext cx="3960440" cy="6161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5367858" cy="324182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149080"/>
            <a:ext cx="2952328" cy="232509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752" y="4221088"/>
            <a:ext cx="69435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тёрн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28355"/>
            <a:ext cx="6984776" cy="475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658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35896" y="6309320"/>
            <a:ext cx="154241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боярышник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620688"/>
            <a:ext cx="58975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Животные, обитающие в заказнике «Горненский»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42" name="Picture 2" descr="http://www.donnews.ru/static/images/2014/11/26/1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646" y="1209936"/>
            <a:ext cx="8043802" cy="502737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0748"/>
            <a:ext cx="8280920" cy="414046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23928" y="6165304"/>
            <a:ext cx="9262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фазан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404664"/>
            <a:ext cx="59907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В заказнике обитает множество птиц. Назовите их.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4835"/>
            <a:ext cx="8352928" cy="520544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31840" y="6165304"/>
            <a:ext cx="232768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кольчатая горлица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5328592" cy="596691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31840" y="6309320"/>
            <a:ext cx="173637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ушастая сова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5981687" cy="612411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6488668"/>
            <a:ext cx="29433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дятел большой пестрый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6361"/>
            <a:ext cx="8280920" cy="552918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31840" y="6237312"/>
            <a:ext cx="242085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малая белая цапля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im0-tub-ru.yandex.net/i?id=b9553a075243f0ebb97d93b131591fa6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20946" cy="51125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5877272"/>
            <a:ext cx="729545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Высадка молодых лесонасаждений в заказнике «Горненский»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46" y="290741"/>
            <a:ext cx="8255802" cy="529849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347864" y="6093296"/>
            <a:ext cx="15179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зимородок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280920" cy="551206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6237312"/>
            <a:ext cx="22760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желтая трясогузка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54621"/>
            <a:ext cx="7848872" cy="56250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19872" y="6237312"/>
            <a:ext cx="20387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серая куропатка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507"/>
            <a:ext cx="9144000" cy="5715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23928" y="6309320"/>
            <a:ext cx="7280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волк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0"/>
            <a:ext cx="763284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Многими видами представлены в заказнике и млекопитающие. Назовите их.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8119438" cy="608250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79912" y="6309320"/>
            <a:ext cx="99738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лисица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24936" cy="560793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3888" y="6237312"/>
            <a:ext cx="84350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кабан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r="9111" b="4762"/>
          <a:stretch>
            <a:fillRect/>
          </a:stretch>
        </p:blipFill>
        <p:spPr bwMode="auto">
          <a:xfrm>
            <a:off x="323528" y="264860"/>
            <a:ext cx="8459609" cy="590044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91880" y="6237312"/>
            <a:ext cx="15841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заяц-русак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0970">
            <a:off x="1130032" y="1451560"/>
            <a:ext cx="3384376" cy="415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9007">
            <a:off x="4983554" y="1420822"/>
            <a:ext cx="2160240" cy="322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64862" y="404664"/>
            <a:ext cx="46142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Книги о животных Ростовской области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110" b="7467"/>
          <a:stretch>
            <a:fillRect/>
          </a:stretch>
        </p:blipFill>
        <p:spPr bwMode="auto">
          <a:xfrm>
            <a:off x="395536" y="908720"/>
            <a:ext cx="8352928" cy="518457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583044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Будни заказника «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Горненский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893" b="9091"/>
          <a:stretch>
            <a:fillRect/>
          </a:stretch>
        </p:blipFill>
        <p:spPr bwMode="auto">
          <a:xfrm>
            <a:off x="184521" y="620688"/>
            <a:ext cx="8719855" cy="530573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6309320"/>
            <a:ext cx="835292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Высадка молодых елей для восполнения лесного запаса региона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2880320" cy="384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556792"/>
            <a:ext cx="3119214" cy="429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31640" y="476672"/>
            <a:ext cx="653416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Об истории степного лесоразведения читайте в книгах: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8825"/>
          <a:stretch>
            <a:fillRect/>
          </a:stretch>
        </p:blipFill>
        <p:spPr bwMode="auto">
          <a:xfrm>
            <a:off x="328028" y="401018"/>
            <a:ext cx="8420436" cy="511621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6237312"/>
            <a:ext cx="648072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Подкормочная площадка для всех зверей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861" b="8212"/>
          <a:stretch>
            <a:fillRect/>
          </a:stretch>
        </p:blipFill>
        <p:spPr bwMode="auto">
          <a:xfrm>
            <a:off x="200448" y="332656"/>
            <a:ext cx="8793635" cy="54006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6021288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Кормушка, заложенная сеном, древесный веник из дуба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8825"/>
          <a:stretch>
            <a:fillRect/>
          </a:stretch>
        </p:blipFill>
        <p:spPr bwMode="auto">
          <a:xfrm>
            <a:off x="565055" y="548680"/>
            <a:ext cx="7821868" cy="475252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5661248"/>
            <a:ext cx="792088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Начальник отдела охраны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Горненского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 природного заказника Виктор Пантелейчук проверяет, чтобы сено было влажным, так его лучше едят косули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-399" b="8212"/>
          <a:stretch>
            <a:fillRect/>
          </a:stretch>
        </p:blipFill>
        <p:spPr bwMode="auto">
          <a:xfrm>
            <a:off x="467544" y="476672"/>
            <a:ext cx="7845764" cy="475799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5733256"/>
            <a:ext cx="4572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Подкормка для животных и птиц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8825"/>
          <a:stretch>
            <a:fillRect/>
          </a:stretch>
        </p:blipFill>
        <p:spPr bwMode="auto">
          <a:xfrm>
            <a:off x="404537" y="548680"/>
            <a:ext cx="7940382" cy="482453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5949280"/>
            <a:ext cx="514806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Специалисты устанавливают ловушку-часы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8825"/>
          <a:stretch>
            <a:fillRect/>
          </a:stretch>
        </p:blipFill>
        <p:spPr bwMode="auto">
          <a:xfrm>
            <a:off x="625061" y="404664"/>
            <a:ext cx="7703356" cy="468052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39752" y="5877272"/>
            <a:ext cx="324036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Ловушка установлена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8825"/>
          <a:stretch>
            <a:fillRect/>
          </a:stretch>
        </p:blipFill>
        <p:spPr bwMode="auto">
          <a:xfrm>
            <a:off x="323528" y="620688"/>
            <a:ext cx="8177409" cy="496855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6165304"/>
            <a:ext cx="367240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Проверка ловушки-часов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nvgazeta.ru/upload/iblock/383/383e5a557eff9e324db63fac78ffef4d.jpg"/>
          <p:cNvPicPr>
            <a:picLocks noChangeAspect="1" noChangeArrowheads="1"/>
          </p:cNvPicPr>
          <p:nvPr/>
        </p:nvPicPr>
        <p:blipFill>
          <a:blip r:embed="rId2" cstate="print"/>
          <a:srcRect l="4326" b="6951"/>
          <a:stretch>
            <a:fillRect/>
          </a:stretch>
        </p:blipFill>
        <p:spPr bwMode="auto">
          <a:xfrm>
            <a:off x="467544" y="188640"/>
            <a:ext cx="8208912" cy="59877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6309320"/>
            <a:ext cx="764299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Заместитель директора заказника «Горненский» Виталий Пряхин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nvgazeta.ru/upload/resize_cache/iblock/ed1/345_9999_0/ed1449f54e32a5e013a24a1c2cf34c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6984776" cy="522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5949280"/>
            <a:ext cx="471205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Самки европейского оленя у кормушки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www.nvgazeta.ru/upload/iblock/386/38646b3fb34282215754643c8240b9c1.jpg"/>
          <p:cNvPicPr>
            <a:picLocks noChangeAspect="1" noChangeArrowheads="1"/>
          </p:cNvPicPr>
          <p:nvPr/>
        </p:nvPicPr>
        <p:blipFill>
          <a:blip r:embed="rId2" cstate="print"/>
          <a:srcRect l="1963" t="10110" r="5911" b="10099"/>
          <a:stretch>
            <a:fillRect/>
          </a:stretch>
        </p:blipFill>
        <p:spPr bwMode="auto">
          <a:xfrm>
            <a:off x="395536" y="332656"/>
            <a:ext cx="8424936" cy="54726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59832" y="6165304"/>
            <a:ext cx="29573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Самец лани у кормушки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7753">
            <a:off x="529279" y="1235471"/>
            <a:ext cx="4936656" cy="369819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23728" y="5949280"/>
            <a:ext cx="409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Балка Малая Журавка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090">
            <a:off x="4390315" y="1690500"/>
            <a:ext cx="4654697" cy="350653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352928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Сейчас мы пройдем  по самым интересным местам  заказника «Горненский» и совершим увлекательное путешествие в лесное царство. 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nvgazeta.ru/upload/resize_cache/iblock/e2a/9000_180_0/e2a49cc86f15083f0bc649f440734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4320480" cy="57606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6237312"/>
            <a:ext cx="693151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Виктор Пантелейчук – начальник отдела охраны заказника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10725"/>
          <a:stretch>
            <a:fillRect/>
          </a:stretch>
        </p:blipFill>
        <p:spPr bwMode="auto">
          <a:xfrm>
            <a:off x="539552" y="332656"/>
            <a:ext cx="8103198" cy="482089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5661248"/>
            <a:ext cx="45720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этом незамерзающем роднике четвероногие животные моются, а потом чешутся о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дерево-чесун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5026"/>
          <a:stretch>
            <a:fillRect/>
          </a:stretch>
        </p:blipFill>
        <p:spPr bwMode="auto">
          <a:xfrm>
            <a:off x="827584" y="505840"/>
            <a:ext cx="7235364" cy="457934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5373216"/>
            <a:ext cx="583264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Главный охотовед дирекции государственного природного заказника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Горненский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 Станислав Антипов показывает какого размера кабан чесался о дерево.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461" b="10725"/>
          <a:stretch>
            <a:fillRect/>
          </a:stretch>
        </p:blipFill>
        <p:spPr bwMode="auto">
          <a:xfrm>
            <a:off x="755576" y="620688"/>
            <a:ext cx="7383118" cy="43924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5589240"/>
            <a:ext cx="45720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Вольер, где в естественной среде, под присмотром людей, живут около 50 оленей.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r="2121" b="8212"/>
          <a:stretch>
            <a:fillRect/>
          </a:stretch>
        </p:blipFill>
        <p:spPr bwMode="auto">
          <a:xfrm>
            <a:off x="683568" y="620688"/>
            <a:ext cx="7557150" cy="470095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7704" y="5949280"/>
            <a:ext cx="4572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Два рогача и одна самка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941" b="8824"/>
          <a:stretch>
            <a:fillRect/>
          </a:stretch>
        </p:blipFill>
        <p:spPr bwMode="auto">
          <a:xfrm>
            <a:off x="401755" y="512906"/>
            <a:ext cx="8432353" cy="514834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5949280"/>
            <a:ext cx="655272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Олени спрятались в колючих кустарниках. Вдалеке можно увидеть федеральную трассу М-4 Дон.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r="1721" b="8825"/>
          <a:stretch>
            <a:fillRect/>
          </a:stretch>
        </p:blipFill>
        <p:spPr bwMode="auto">
          <a:xfrm>
            <a:off x="449542" y="559758"/>
            <a:ext cx="7938882" cy="488546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5949280"/>
            <a:ext cx="4572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Олени прижились в Ростовской области.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093296"/>
            <a:ext cx="40324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За табуном следит парящий орел.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r="1035" b="8416"/>
          <a:stretch>
            <a:fillRect/>
          </a:stretch>
        </p:blipFill>
        <p:spPr bwMode="auto">
          <a:xfrm>
            <a:off x="395535" y="548680"/>
            <a:ext cx="8211235" cy="504056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r="861" b="8212"/>
          <a:stretch>
            <a:fillRect/>
          </a:stretch>
        </p:blipFill>
        <p:spPr bwMode="auto">
          <a:xfrm>
            <a:off x="539552" y="620688"/>
            <a:ext cx="7704856" cy="473192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5949280"/>
            <a:ext cx="446571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Олени пришли на стоянку кормежки.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04664"/>
            <a:ext cx="611680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smtClean="0">
                <a:solidFill>
                  <a:schemeClr val="accent6">
                    <a:lumMod val="50000"/>
                  </a:schemeClr>
                </a:solidFill>
              </a:rPr>
              <a:t>Новости заказника «Горненский»</a:t>
            </a:r>
            <a:endParaRPr lang="ru-RU" sz="28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5714" name="Picture 2" descr="http://www.krestianin.ru/sites/default/files/title_image/2014-11/81e3e25ece59bca6723232150b7819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04232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332656"/>
            <a:ext cx="554461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БАЛКА —ложбина, размытая талыми и дождевыми водами. Обычно балка — конечная стадия развития оврага. Балки часто покрыты кустарником.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://xn----7sbiajdngd3akr1a1d5j.xn--p1ai/images/relef/balki/obch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191250" cy="464820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ontr.ru/wp-content/uploads/2016/07/14-1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200800" cy="570063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03648" y="0"/>
            <a:ext cx="640871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В июле 2016 года в заказнике Горненский» в природу выпустили 600 фазанов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1176" b="14190"/>
          <a:stretch>
            <a:fillRect/>
          </a:stretch>
        </p:blipFill>
        <p:spPr bwMode="auto">
          <a:xfrm>
            <a:off x="755576" y="332656"/>
            <a:ext cx="7272808" cy="4999409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27784" y="5805264"/>
            <a:ext cx="311976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Бактрианы Миша и Маша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128792" cy="475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5517232"/>
            <a:ext cx="712252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Студенты лесохозяйственного факультета ДГАУ на экскурсии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556932" cy="436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23728" y="5589240"/>
            <a:ext cx="436741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Муфлоны в заказнике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Горненский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935" b="20905"/>
          <a:stretch>
            <a:fillRect/>
          </a:stretch>
        </p:blipFill>
        <p:spPr bwMode="auto">
          <a:xfrm>
            <a:off x="683568" y="332656"/>
            <a:ext cx="7632848" cy="482453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1720" y="5661248"/>
            <a:ext cx="444442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Так доставляли муфлонов в заказник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776864" cy="4698523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 bwMode="auto">
          <a:xfrm>
            <a:off x="400512" y="188640"/>
            <a:ext cx="832790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021288"/>
            <a:ext cx="702423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экскурсию по экологической тропе прибыли школьники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2"/>
          <a:stretch/>
        </p:blipFill>
        <p:spPr bwMode="auto">
          <a:xfrm>
            <a:off x="467544" y="980728"/>
            <a:ext cx="8022951" cy="541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332656"/>
            <a:ext cx="296645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По экологической тропе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66" b="20526"/>
          <a:stretch/>
        </p:blipFill>
        <p:spPr bwMode="auto">
          <a:xfrm>
            <a:off x="432434" y="1052736"/>
            <a:ext cx="821558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332656"/>
            <a:ext cx="296645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По экологической тропе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 bwMode="auto">
          <a:xfrm>
            <a:off x="870427" y="260648"/>
            <a:ext cx="7598738" cy="518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6030580"/>
            <a:ext cx="309084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Выступ Донецкого кряжа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64974"/>
            <a:ext cx="7632848" cy="512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91880" y="6237312"/>
            <a:ext cx="16104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Гусиный лук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1" y="188640"/>
            <a:ext cx="835292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Особенно красива Малая Журавка весной. </a:t>
            </a:r>
          </a:p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Угадайте, каие растения можно там встретить.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2088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Всероссийский экологический детский фестиваль «Праздник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эколят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— молодых защитников 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природы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» на территории заказника «Горненский»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824949" cy="541230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2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674725"/>
            <a:ext cx="884332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949280"/>
            <a:ext cx="437594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</a:rPr>
              <a:t>В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ea typeface="Calibri"/>
              </a:rPr>
              <a:t>есёлые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</a:rPr>
              <a:t>сказочные герои “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ea typeface="Calibri"/>
              </a:rPr>
              <a:t>Эколята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</a:rPr>
              <a:t>”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1\Desktop\горненский\Экологический форум\Camera\20160604_105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3538" b="817"/>
          <a:stretch>
            <a:fillRect/>
          </a:stretch>
        </p:blipFill>
        <p:spPr bwMode="auto">
          <a:xfrm>
            <a:off x="147058" y="980728"/>
            <a:ext cx="8849885" cy="541674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404664"/>
            <a:ext cx="255390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6">
                    <a:lumMod val="50000"/>
                  </a:schemeClr>
                </a:solidFill>
              </a:rPr>
              <a:t>Открытие фестиваля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8"/>
          <a:stretch/>
        </p:blipFill>
        <p:spPr bwMode="auto">
          <a:xfrm>
            <a:off x="971600" y="188640"/>
            <a:ext cx="5810250" cy="329647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946154" cy="340554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37112"/>
            <a:ext cx="371338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С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танции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экологической тропы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2" y="375808"/>
            <a:ext cx="7848872" cy="54041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995513"/>
            <a:ext cx="70029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Т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ематические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педагогические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площадки с мастер-классами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92888" cy="550329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5995513"/>
            <a:ext cx="700294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Т</a:t>
            </a:r>
            <a:r>
              <a:rPr lang="ru-RU" b="1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ематические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педагогические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площадки с мастер-классами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02140"/>
            <a:ext cx="8136904" cy="560245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8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561662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8" y="5949280"/>
            <a:ext cx="813690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Почётные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гости перерезали красную ленточку, тем самым дав старт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экомероприятию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«Нашим рекам и озёрам — чистые берега»</a:t>
            </a:r>
          </a:p>
        </p:txBody>
      </p:sp>
    </p:spTree>
    <p:extLst>
      <p:ext uri="{BB962C8B-B14F-4D97-AF65-F5344CB8AC3E}">
        <p14:creationId xmlns:p14="http://schemas.microsoft.com/office/powerpoint/2010/main" val="12948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069"/>
            <a:ext cx="7488832" cy="587873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0558" y="6357543"/>
            <a:ext cx="49434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Юных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красносулинцев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приняли в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эколята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горненский\Экологический форум\Camera\20160604_10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0" y="404664"/>
            <a:ext cx="8192006" cy="461804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589240"/>
            <a:ext cx="45720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Сотрудники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МБУК «ЦБС» Красносулинского городского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поселения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- делегаты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фестиваля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1_2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tf10351677</Template>
  <TotalTime>1098</TotalTime>
  <Words>716</Words>
  <Application>Microsoft Office PowerPoint</Application>
  <PresentationFormat>Экран (4:3)</PresentationFormat>
  <Paragraphs>129</Paragraphs>
  <Slides>104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05" baseType="lpstr">
      <vt:lpstr>Presentation1_2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79</cp:revision>
  <dcterms:modified xsi:type="dcterms:W3CDTF">2023-07-06T14:20:53Z</dcterms:modified>
</cp:coreProperties>
</file>